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256" r:id="rId2"/>
    <p:sldId id="421" r:id="rId3"/>
    <p:sldId id="420" r:id="rId4"/>
    <p:sldId id="258" r:id="rId5"/>
    <p:sldId id="328" r:id="rId6"/>
    <p:sldId id="308" r:id="rId7"/>
    <p:sldId id="355" r:id="rId8"/>
    <p:sldId id="401" r:id="rId9"/>
    <p:sldId id="402" r:id="rId10"/>
    <p:sldId id="403" r:id="rId11"/>
    <p:sldId id="404" r:id="rId12"/>
    <p:sldId id="405" r:id="rId13"/>
    <p:sldId id="358" r:id="rId14"/>
    <p:sldId id="359" r:id="rId15"/>
    <p:sldId id="419" r:id="rId16"/>
    <p:sldId id="361" r:id="rId17"/>
    <p:sldId id="363" r:id="rId18"/>
    <p:sldId id="364" r:id="rId19"/>
    <p:sldId id="365" r:id="rId20"/>
    <p:sldId id="394" r:id="rId21"/>
    <p:sldId id="395" r:id="rId22"/>
    <p:sldId id="366" r:id="rId23"/>
    <p:sldId id="406" r:id="rId24"/>
    <p:sldId id="407" r:id="rId25"/>
    <p:sldId id="408" r:id="rId26"/>
    <p:sldId id="409" r:id="rId27"/>
    <p:sldId id="410" r:id="rId28"/>
    <p:sldId id="368" r:id="rId29"/>
    <p:sldId id="411" r:id="rId30"/>
    <p:sldId id="372" r:id="rId31"/>
    <p:sldId id="397" r:id="rId32"/>
    <p:sldId id="412" r:id="rId33"/>
    <p:sldId id="396" r:id="rId34"/>
    <p:sldId id="398" r:id="rId35"/>
    <p:sldId id="399" r:id="rId36"/>
    <p:sldId id="400" r:id="rId37"/>
    <p:sldId id="418" r:id="rId38"/>
    <p:sldId id="414" r:id="rId39"/>
    <p:sldId id="417" r:id="rId40"/>
    <p:sldId id="415" r:id="rId41"/>
    <p:sldId id="416" r:id="rId42"/>
    <p:sldId id="373" r:id="rId43"/>
    <p:sldId id="375" r:id="rId44"/>
    <p:sldId id="377" r:id="rId45"/>
    <p:sldId id="378" r:id="rId46"/>
    <p:sldId id="376" r:id="rId47"/>
    <p:sldId id="391" r:id="rId48"/>
    <p:sldId id="379" r:id="rId49"/>
    <p:sldId id="392" r:id="rId50"/>
    <p:sldId id="393" r:id="rId51"/>
    <p:sldId id="380" r:id="rId52"/>
    <p:sldId id="381" r:id="rId53"/>
    <p:sldId id="382" r:id="rId54"/>
    <p:sldId id="383" r:id="rId55"/>
    <p:sldId id="384" r:id="rId56"/>
    <p:sldId id="319" r:id="rId5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3735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68" autoAdjust="0"/>
    <p:restoredTop sz="96130" autoAdjust="0"/>
  </p:normalViewPr>
  <p:slideViewPr>
    <p:cSldViewPr>
      <p:cViewPr varScale="1">
        <p:scale>
          <a:sx n="112" d="100"/>
          <a:sy n="112" d="100"/>
        </p:scale>
        <p:origin x="1458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0" d="100"/>
          <a:sy n="100" d="100"/>
        </p:scale>
        <p:origin x="-360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A6BBE-8EE8-4D21-A554-CA2D288DBC5A}" type="datetimeFigureOut">
              <a:rPr lang="ko-KR" altLang="en-US" smtClean="0"/>
              <a:t>2018-10-24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0A5891-B3AF-4B04-A796-F9F1B33498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7083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ACDF83-F894-4B44-A083-8EDD467A04B7}" type="datetimeFigureOut">
              <a:rPr lang="ko-KR" altLang="en-US" smtClean="0"/>
              <a:t>2018-10-24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D9A70-B407-4B99-A377-9E6BC41E61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642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3051"/>
            <a:ext cx="9144000" cy="112169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ko-KR" b="1" dirty="0" smtClean="0">
                <a:effectLst/>
                <a:latin typeface="+mn-lt"/>
              </a:rPr>
              <a:t>THE</a:t>
            </a:r>
            <a:r>
              <a:rPr lang="en-US" altLang="ko-KR" sz="3600" b="1" dirty="0" smtClean="0">
                <a:effectLst/>
                <a:latin typeface="+mn-lt"/>
              </a:rPr>
              <a:t> </a:t>
            </a:r>
            <a:r>
              <a:rPr lang="en-US" altLang="ko-KR" sz="2800" b="1" dirty="0" smtClean="0">
                <a:effectLst/>
                <a:latin typeface="+mn-lt"/>
              </a:rPr>
              <a:t>INTERNET</a:t>
            </a:r>
            <a:r>
              <a:rPr lang="en-US" altLang="ko-KR" sz="1500" b="1" dirty="0" smtClean="0">
                <a:effectLst/>
                <a:latin typeface="+mn-lt"/>
              </a:rPr>
              <a:t> </a:t>
            </a:r>
            <a:r>
              <a:rPr lang="en-US" altLang="ko-KR" b="1" dirty="0" smtClean="0">
                <a:effectLst/>
                <a:latin typeface="+mn-lt"/>
              </a:rPr>
              <a:t>OF </a:t>
            </a:r>
            <a:r>
              <a:rPr lang="en-US" altLang="ko-KR" sz="2800" b="1" dirty="0" smtClean="0">
                <a:effectLst/>
                <a:latin typeface="+mn-lt"/>
              </a:rPr>
              <a:t>THINGS</a:t>
            </a:r>
            <a:endParaRPr lang="ko-KR" altLang="en-US" sz="2800" b="1" dirty="0">
              <a:effectLst/>
              <a:latin typeface="+mn-lt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0" y="6780414"/>
            <a:ext cx="9144000" cy="7758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latin typeface="+mn-ea"/>
              </a:rPr>
              <a:t>                                                                                                                                                                  </a:t>
            </a:r>
            <a:endParaRPr lang="ko-KR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4338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842D7-C5D8-4A37-A8AA-DD81BFD1F246}" type="datetimeFigureOut">
              <a:rPr lang="ko-KR" altLang="en-US" smtClean="0"/>
              <a:t>2018-10-24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B604-53E0-4EC4-9F5F-DA6D87A6F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842D7-C5D8-4A37-A8AA-DD81BFD1F246}" type="datetimeFigureOut">
              <a:rPr lang="ko-KR" altLang="en-US" smtClean="0"/>
              <a:t>2018-10-24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B604-53E0-4EC4-9F5F-DA6D87A6F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9474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842D7-C5D8-4A37-A8AA-DD81BFD1F246}" type="datetimeFigureOut">
              <a:rPr lang="ko-KR" altLang="en-US" smtClean="0"/>
              <a:t>2018-10-24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B604-53E0-4EC4-9F5F-DA6D87A6FCB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5498" y="116632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smtClean="0"/>
              <a:t>목차</a:t>
            </a:r>
            <a:endParaRPr lang="ko-KR" alt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3578411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-27384"/>
            <a:ext cx="9144000" cy="62068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latin typeface="+mn-ea"/>
              </a:rPr>
              <a:t>                                                                                                                                                                  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6948264" y="44624"/>
            <a:ext cx="21607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+mn-ea"/>
              </a:rPr>
              <a:t>THE INTERNET OF THINGS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직사각형 9"/>
          <p:cNvSpPr/>
          <p:nvPr userDrawn="1"/>
        </p:nvSpPr>
        <p:spPr>
          <a:xfrm>
            <a:off x="0" y="6780414"/>
            <a:ext cx="9144000" cy="7758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latin typeface="+mn-ea"/>
              </a:rPr>
              <a:t>                                                                                                                                                                  </a:t>
            </a:r>
            <a:endParaRPr lang="ko-KR" altLang="en-US" sz="1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5237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842D7-C5D8-4A37-A8AA-DD81BFD1F246}" type="datetimeFigureOut">
              <a:rPr lang="ko-KR" altLang="en-US" smtClean="0"/>
              <a:t>2018-10-24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B604-53E0-4EC4-9F5F-DA6D87A6F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073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842D7-C5D8-4A37-A8AA-DD81BFD1F246}" type="datetimeFigureOut">
              <a:rPr lang="ko-KR" altLang="en-US" smtClean="0"/>
              <a:t>2018-10-24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B604-53E0-4EC4-9F5F-DA6D87A6F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076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842D7-C5D8-4A37-A8AA-DD81BFD1F246}" type="datetimeFigureOut">
              <a:rPr lang="ko-KR" altLang="en-US" smtClean="0"/>
              <a:t>2018-10-24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B604-53E0-4EC4-9F5F-DA6D87A6F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124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842D7-C5D8-4A37-A8AA-DD81BFD1F246}" type="datetimeFigureOut">
              <a:rPr lang="ko-KR" altLang="en-US" smtClean="0"/>
              <a:t>2018-10-24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B604-53E0-4EC4-9F5F-DA6D87A6F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136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842D7-C5D8-4A37-A8AA-DD81BFD1F246}" type="datetimeFigureOut">
              <a:rPr lang="ko-KR" altLang="en-US" smtClean="0"/>
              <a:t>2018-10-24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B604-53E0-4EC4-9F5F-DA6D87A6F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322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842D7-C5D8-4A37-A8AA-DD81BFD1F246}" type="datetimeFigureOut">
              <a:rPr lang="ko-KR" altLang="en-US" smtClean="0"/>
              <a:t>2018-10-24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B604-53E0-4EC4-9F5F-DA6D87A6F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542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842D7-C5D8-4A37-A8AA-DD81BFD1F246}" type="datetimeFigureOut">
              <a:rPr lang="ko-KR" altLang="en-US" smtClean="0"/>
              <a:t>2018-10-24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8B604-53E0-4EC4-9F5F-DA6D87A6FC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1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microsoft.com/office/2007/relationships/hdphoto" Target="../media/hdphoto1.wdp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www.odpia.or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5589240"/>
            <a:ext cx="9144000" cy="1268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-118640"/>
            <a:ext cx="9144000" cy="66507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28" name="Picture 4" descr="https://www.cerner.com/uploadedImages/Content/Insights/I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45" y="2088284"/>
            <a:ext cx="6049784" cy="460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825078" y="6404545"/>
            <a:ext cx="11528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hello@hybus.net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1600" y="1234600"/>
            <a:ext cx="8582422" cy="615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600" b="1" dirty="0" smtClean="0">
                <a:solidFill>
                  <a:srgbClr val="FFFF00"/>
                </a:solidFill>
                <a:latin typeface="+mn-ea"/>
              </a:rPr>
              <a:t>사물인터넷과 </a:t>
            </a:r>
            <a:r>
              <a:rPr lang="ko-KR" altLang="en-US" sz="2600" b="1" dirty="0" smtClean="0">
                <a:solidFill>
                  <a:srgbClr val="FFFF00"/>
                </a:solidFill>
                <a:latin typeface="+mn-ea"/>
              </a:rPr>
              <a:t>제</a:t>
            </a:r>
            <a:r>
              <a:rPr lang="en-US" altLang="ko-KR" sz="2600" b="1" dirty="0" smtClean="0">
                <a:solidFill>
                  <a:srgbClr val="FFFF00"/>
                </a:solidFill>
                <a:latin typeface="+mn-ea"/>
              </a:rPr>
              <a:t>4</a:t>
            </a:r>
            <a:r>
              <a:rPr lang="ko-KR" altLang="en-US" sz="2600" b="1" dirty="0" smtClean="0">
                <a:solidFill>
                  <a:srgbClr val="FFFF00"/>
                </a:solidFill>
                <a:latin typeface="+mn-ea"/>
              </a:rPr>
              <a:t>차 산업혁명</a:t>
            </a:r>
            <a:r>
              <a:rPr lang="ko-KR" altLang="en-US" sz="2600" b="1" dirty="0" smtClean="0">
                <a:solidFill>
                  <a:srgbClr val="FFFF00"/>
                </a:solidFill>
                <a:latin typeface="+mn-ea"/>
              </a:rPr>
              <a:t> </a:t>
            </a:r>
            <a:r>
              <a:rPr lang="ko-KR" altLang="en-US" sz="2600" b="1" dirty="0" smtClean="0">
                <a:solidFill>
                  <a:schemeClr val="bg1"/>
                </a:solidFill>
                <a:latin typeface="+mn-ea"/>
              </a:rPr>
              <a:t> </a:t>
            </a:r>
            <a:endParaRPr lang="ko-KR" altLang="en-US" sz="2800" b="1" dirty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031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file.bodnara.co.kr/webedit/hardward/smartphone/smartphone_sensors/smartphone_sensor_2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0" t="-1020" r="10582" b="1020"/>
          <a:stretch/>
        </p:blipFill>
        <p:spPr bwMode="auto">
          <a:xfrm>
            <a:off x="140270" y="2721490"/>
            <a:ext cx="3501343" cy="3478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6" name="Picture 2" descr="https://lh3.googleusercontent.com/3ilN8pLYRkHhzWgA3QVtVjHOa2Sv9MwYocWB_jXbyRvjXzN53Hb9AV9p4gGBcEM50AyUfYtD1wFtFA1fI_iwpY23EMJ2=s12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344219"/>
            <a:ext cx="5103954" cy="423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그룹 32"/>
          <p:cNvGrpSpPr/>
          <p:nvPr/>
        </p:nvGrpSpPr>
        <p:grpSpPr>
          <a:xfrm>
            <a:off x="323528" y="919454"/>
            <a:ext cx="1247629" cy="1254060"/>
            <a:chOff x="347887" y="1421538"/>
            <a:chExt cx="3025934" cy="3041532"/>
          </a:xfrm>
        </p:grpSpPr>
        <p:grpSp>
          <p:nvGrpSpPr>
            <p:cNvPr id="18" name="그룹 103"/>
            <p:cNvGrpSpPr/>
            <p:nvPr/>
          </p:nvGrpSpPr>
          <p:grpSpPr>
            <a:xfrm>
              <a:off x="347887" y="1421538"/>
              <a:ext cx="3025934" cy="3041532"/>
              <a:chOff x="3602743" y="3054752"/>
              <a:chExt cx="1828622" cy="1838048"/>
            </a:xfrm>
          </p:grpSpPr>
          <p:sp>
            <p:nvSpPr>
              <p:cNvPr id="25" name="타원 24"/>
              <p:cNvSpPr/>
              <p:nvPr/>
            </p:nvSpPr>
            <p:spPr>
              <a:xfrm>
                <a:off x="3602743" y="3064178"/>
                <a:ext cx="1828622" cy="182862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형 25"/>
              <p:cNvSpPr/>
              <p:nvPr/>
            </p:nvSpPr>
            <p:spPr>
              <a:xfrm>
                <a:off x="3602845" y="3054752"/>
                <a:ext cx="1828419" cy="1828419"/>
              </a:xfrm>
              <a:prstGeom prst="pie">
                <a:avLst>
                  <a:gd name="adj1" fmla="val 10797676"/>
                  <a:gd name="adj2" fmla="val 435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타원 26"/>
              <p:cNvSpPr/>
              <p:nvPr/>
            </p:nvSpPr>
            <p:spPr>
              <a:xfrm>
                <a:off x="3756021" y="3217457"/>
                <a:ext cx="1522068" cy="15220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sp>
          <p:nvSpPr>
            <p:cNvPr id="24" name="Text Box 39"/>
            <p:cNvSpPr txBox="1">
              <a:spLocks noChangeArrowheads="1"/>
            </p:cNvSpPr>
            <p:nvPr/>
          </p:nvSpPr>
          <p:spPr bwMode="auto">
            <a:xfrm>
              <a:off x="1281122" y="2971098"/>
              <a:ext cx="184896" cy="2751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 sz="1200" b="1">
                <a:solidFill>
                  <a:srgbClr val="000000"/>
                </a:solidFill>
                <a:latin typeface="Trebuchet MS" pitchFamily="34" charset="0"/>
              </a:endParaRPr>
            </a:p>
          </p:txBody>
        </p:sp>
      </p:grpSp>
      <p:sp>
        <p:nvSpPr>
          <p:cNvPr id="28" name="TextBox 182"/>
          <p:cNvSpPr txBox="1"/>
          <p:nvPr/>
        </p:nvSpPr>
        <p:spPr>
          <a:xfrm>
            <a:off x="323528" y="1296586"/>
            <a:ext cx="1228843" cy="415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>
            <a:bevelT/>
          </a:sp3d>
        </p:spPr>
        <p:txBody>
          <a:bodyPr wrap="square" lIns="91424" tIns="45712" rIns="91424" bIns="45712" anchor="ctr">
            <a:spAutoFit/>
            <a:sp3d prstMaterial="softEdge">
              <a:bevelT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4762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1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Arial" pitchFamily="34" charset="0"/>
                <a:cs typeface="Arial" pitchFamily="34" charset="0"/>
              </a:rPr>
              <a:t>Sensor</a:t>
            </a:r>
            <a:endParaRPr lang="ko-KR" altLang="en-US" sz="2100" dirty="0">
              <a:solidFill>
                <a:schemeClr val="tx1">
                  <a:lumMod val="75000"/>
                  <a:lumOff val="25000"/>
                  <a:alpha val="99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691680" y="756607"/>
            <a:ext cx="712879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센싱 기술은 온도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습도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열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가스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조도 및 초음파 등 다양한 센서를 이용하여 원격감지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위치 및 모션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추적 등을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통해 사물과 주위 환경으로부터 정보를 획득하는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algn="just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디지털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IT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기기의 스마트화가 가속되면서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IT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기기들이 인간의 행동을 정확히 인지하고 모방하거나 해석하고 대응하는 수준까지 발전하고 있기 때문에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정보의 처리 기능까지 포함된 스마트 센서 기술의 발전이 반드시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필요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7771" y="794"/>
            <a:ext cx="33025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사물인터넷 핵심기술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083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95535" y="977899"/>
            <a:ext cx="8424937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rgbClr val="000000"/>
                </a:solidFill>
                <a:latin typeface="+mn-ea"/>
              </a:rPr>
              <a:t>SMART Sensor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스마트 </a:t>
            </a:r>
            <a:r>
              <a:rPr lang="ko-KR" altLang="en-US" sz="1100" dirty="0"/>
              <a:t>센서는 기존의 센서가 발전하여 지능화된 센서</a:t>
            </a:r>
            <a:r>
              <a:rPr lang="en-US" altLang="ko-KR" sz="1100" dirty="0"/>
              <a:t>(intelligent sensor)</a:t>
            </a:r>
            <a:r>
              <a:rPr lang="ko-KR" altLang="en-US" sz="1100" dirty="0"/>
              <a:t>로 측정 대상 물의 물리</a:t>
            </a:r>
            <a:r>
              <a:rPr lang="en-US" altLang="ko-KR" sz="1100" dirty="0"/>
              <a:t>·</a:t>
            </a:r>
            <a:r>
              <a:rPr lang="ko-KR" altLang="en-US" sz="1100" dirty="0"/>
              <a:t>화학적 정보를 감지하는 일반 센서기술에 </a:t>
            </a:r>
            <a:r>
              <a:rPr lang="ko-KR" altLang="en-US" sz="1100" dirty="0" err="1"/>
              <a:t>나노기술</a:t>
            </a:r>
            <a:r>
              <a:rPr lang="ko-KR" altLang="en-US" sz="1100" dirty="0"/>
              <a:t> 또는 </a:t>
            </a:r>
            <a:r>
              <a:rPr lang="en-US" altLang="ko-KR" sz="1100" dirty="0" smtClean="0"/>
              <a:t>MEMS</a:t>
            </a:r>
            <a:r>
              <a:rPr lang="ko-KR" altLang="en-US" sz="1100" dirty="0" smtClean="0"/>
              <a:t>기술을 </a:t>
            </a:r>
            <a:r>
              <a:rPr lang="ko-KR" altLang="en-US" sz="1100" dirty="0"/>
              <a:t>접목하여 데이터 처리</a:t>
            </a:r>
            <a:r>
              <a:rPr lang="en-US" altLang="ko-KR" sz="1100" dirty="0"/>
              <a:t>, </a:t>
            </a:r>
            <a:r>
              <a:rPr lang="ko-KR" altLang="en-US" sz="1100" dirty="0"/>
              <a:t>자동보정</a:t>
            </a:r>
            <a:r>
              <a:rPr lang="en-US" altLang="ko-KR" sz="1100" dirty="0"/>
              <a:t>, </a:t>
            </a:r>
            <a:r>
              <a:rPr lang="ko-KR" altLang="en-US" sz="1100" dirty="0"/>
              <a:t>자가진단</a:t>
            </a:r>
            <a:r>
              <a:rPr lang="en-US" altLang="ko-KR" sz="1100" dirty="0"/>
              <a:t>, </a:t>
            </a:r>
            <a:r>
              <a:rPr lang="ko-KR" altLang="en-US" sz="1100" dirty="0"/>
              <a:t>의사결정</a:t>
            </a:r>
            <a:r>
              <a:rPr lang="en-US" altLang="ko-KR" sz="1100" dirty="0"/>
              <a:t>, </a:t>
            </a:r>
            <a:r>
              <a:rPr lang="ko-KR" altLang="en-US" sz="1100" dirty="0"/>
              <a:t>통신 등의 신호처리 기능을 내장</a:t>
            </a:r>
            <a:endParaRPr lang="ko-KR" altLang="en-US" sz="1100" dirty="0"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7544" y="4509120"/>
            <a:ext cx="8352928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0000"/>
                </a:solidFill>
                <a:latin typeface="+mn-ea"/>
              </a:rPr>
              <a:t>MEMS(Micro Electro Mechanical Systems</a:t>
            </a:r>
            <a:r>
              <a:rPr lang="en-US" altLang="ko-KR" sz="1400" dirty="0" smtClean="0">
                <a:solidFill>
                  <a:srgbClr val="000000"/>
                </a:solidFill>
                <a:latin typeface="+mn-ea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반도체 칩에 </a:t>
            </a:r>
            <a:r>
              <a:rPr lang="ko-KR" altLang="en-US" sz="1100" dirty="0"/>
              <a:t>내장된 센서</a:t>
            </a:r>
            <a:r>
              <a:rPr lang="en-US" altLang="ko-KR" sz="1100" dirty="0"/>
              <a:t>, </a:t>
            </a:r>
            <a:r>
              <a:rPr lang="ko-KR" altLang="en-US" sz="1100" dirty="0"/>
              <a:t>밸브</a:t>
            </a:r>
            <a:r>
              <a:rPr lang="en-US" altLang="ko-KR" sz="1100" dirty="0"/>
              <a:t>, </a:t>
            </a:r>
            <a:r>
              <a:rPr lang="ko-KR" altLang="en-US" sz="1100" dirty="0"/>
              <a:t>기어</a:t>
            </a:r>
            <a:r>
              <a:rPr lang="en-US" altLang="ko-KR" sz="1100" dirty="0"/>
              <a:t>, </a:t>
            </a:r>
            <a:r>
              <a:rPr lang="ko-KR" altLang="en-US" sz="1100" dirty="0"/>
              <a:t>반사경</a:t>
            </a:r>
            <a:r>
              <a:rPr lang="en-US" altLang="ko-KR" sz="1100" dirty="0"/>
              <a:t>, </a:t>
            </a:r>
            <a:r>
              <a:rPr lang="ko-KR" altLang="en-US" sz="1100" dirty="0"/>
              <a:t>그리고 구동기 등과 같은 아주 작은 기계장치와 컴퓨터를 결합하는 기술</a:t>
            </a:r>
            <a:endParaRPr lang="en-US" altLang="ko-KR" sz="1100" dirty="0" smtClean="0">
              <a:solidFill>
                <a:srgbClr val="000000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/>
              <a:t>소형화</a:t>
            </a:r>
            <a:r>
              <a:rPr lang="en-US" altLang="ko-KR" sz="1100" dirty="0"/>
              <a:t>, </a:t>
            </a:r>
            <a:r>
              <a:rPr lang="ko-KR" altLang="en-US" sz="1100" dirty="0"/>
              <a:t>지능화가 요구되는 미래 환경에 대응하기 위한 </a:t>
            </a:r>
            <a:r>
              <a:rPr lang="ko-KR" altLang="en-US" sz="1100" dirty="0" smtClean="0"/>
              <a:t>핵심기술</a:t>
            </a:r>
            <a:endParaRPr lang="en-US" altLang="ko-KR" sz="11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 smtClean="0"/>
              <a:t>사물인터넷 분야의 </a:t>
            </a:r>
            <a:r>
              <a:rPr lang="ko-KR" altLang="en-US" sz="1100" dirty="0"/>
              <a:t>핵심 </a:t>
            </a:r>
            <a:r>
              <a:rPr lang="ko-KR" altLang="en-US" sz="1100" dirty="0" smtClean="0"/>
              <a:t>요소의 센서 </a:t>
            </a:r>
            <a:r>
              <a:rPr lang="ko-KR" altLang="en-US" sz="1100" dirty="0"/>
              <a:t>및 구동 장치 등을 초소형화</a:t>
            </a:r>
            <a:r>
              <a:rPr lang="en-US" altLang="ko-KR" sz="1100" dirty="0"/>
              <a:t>, </a:t>
            </a:r>
            <a:r>
              <a:rPr lang="ko-KR" altLang="en-US" sz="1100" dirty="0"/>
              <a:t>고성능화</a:t>
            </a:r>
            <a:r>
              <a:rPr lang="en-US" altLang="ko-KR" sz="1100" dirty="0"/>
              <a:t>· </a:t>
            </a:r>
            <a:r>
              <a:rPr lang="ko-KR" altLang="en-US" sz="1100" dirty="0" smtClean="0"/>
              <a:t>고집적화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복합화를 </a:t>
            </a:r>
            <a:r>
              <a:rPr lang="ko-KR" altLang="en-US" sz="1100" dirty="0"/>
              <a:t>가능하게 하는 시스템화 </a:t>
            </a:r>
            <a:r>
              <a:rPr lang="ko-KR" altLang="en-US" sz="1100" dirty="0" smtClean="0"/>
              <a:t>기술</a:t>
            </a:r>
            <a:endParaRPr lang="ko-KR" altLang="en-US" sz="1100" dirty="0">
              <a:latin typeface="+mn-ea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732543"/>
              </p:ext>
            </p:extLst>
          </p:nvPr>
        </p:nvGraphicFramePr>
        <p:xfrm>
          <a:off x="899592" y="2255714"/>
          <a:ext cx="7704856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0971"/>
                <a:gridCol w="6163885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구분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solidFill>
                            <a:schemeClr val="bg1"/>
                          </a:solidFill>
                        </a:rPr>
                        <a:t>특성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Discrete Sensor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측정 대상물로부터 감지 및 검출한 </a:t>
                      </a:r>
                      <a:r>
                        <a:rPr lang="ko-KR" altLang="en-US" sz="10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측정량을</a:t>
                      </a: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계측과 판별 가능한 신호로 변환하여 주는 </a:t>
                      </a:r>
                      <a:r>
                        <a:rPr lang="ko-KR" altLang="en-US" sz="10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센싱</a:t>
                      </a: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소자와 증폭</a:t>
                      </a:r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보정</a:t>
                      </a:r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보상 기능의 신호처리 회로가 분리되어 있는 형태</a:t>
                      </a:r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Integrated</a:t>
                      </a:r>
                      <a:r>
                        <a:rPr lang="en-US" altLang="ko-KR" sz="1000" baseline="0" dirty="0" smtClean="0"/>
                        <a:t> Sensor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000" dirty="0" smtClean="0"/>
                        <a:t>센서의 잡음성능을 높이고 소형화하기 위해 센서와 신호처리 회로가 결합된 형태로 제작</a:t>
                      </a:r>
                      <a:r>
                        <a:rPr lang="en-US" altLang="ko-KR" sz="1000" dirty="0" smtClean="0"/>
                        <a:t>, MEMS </a:t>
                      </a:r>
                      <a:r>
                        <a:rPr lang="ko-KR" altLang="en-US" sz="1000" dirty="0" smtClean="0"/>
                        <a:t>기술이 도입</a:t>
                      </a:r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Digital Sensor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디지털 방식의 보정을 통해 넓은 </a:t>
                      </a:r>
                      <a:r>
                        <a:rPr lang="ko-KR" altLang="en-US" sz="10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보정폭과</a:t>
                      </a: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비선형성 에러에 대한 보정이 가능해졌으며</a:t>
                      </a:r>
                      <a:r>
                        <a:rPr lang="en-US" altLang="ko-KR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디지털 인터페이스 및 네트워킹이 가능</a:t>
                      </a:r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Smart Sensor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20000"/>
                        </a:lnSpc>
                      </a:pPr>
                      <a:r>
                        <a:rPr lang="en-US" altLang="ko-KR" sz="1000" dirty="0" smtClean="0"/>
                        <a:t>MCU</a:t>
                      </a:r>
                      <a:r>
                        <a:rPr lang="ko-KR" altLang="en-US" sz="1000" dirty="0" smtClean="0"/>
                        <a:t>가 센서에 내장되고 </a:t>
                      </a:r>
                      <a:r>
                        <a:rPr lang="en-US" altLang="ko-KR" sz="1000" dirty="0" err="1" smtClean="0"/>
                        <a:t>SoC</a:t>
                      </a:r>
                      <a:r>
                        <a:rPr lang="en-US" altLang="ko-KR" sz="1000" dirty="0" smtClean="0"/>
                        <a:t> </a:t>
                      </a:r>
                      <a:r>
                        <a:rPr lang="ko-KR" altLang="en-US" sz="1000" dirty="0" smtClean="0"/>
                        <a:t>기술이 접목</a:t>
                      </a:r>
                      <a:r>
                        <a:rPr lang="en-US" altLang="ko-KR" sz="1000" dirty="0" smtClean="0"/>
                        <a:t>, MCU</a:t>
                      </a:r>
                      <a:r>
                        <a:rPr lang="ko-KR" altLang="en-US" sz="1000" dirty="0" smtClean="0"/>
                        <a:t>의 제어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판단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저장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통신 등의 기능을 활용하여 센서의 성능 향상과 다중센서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네트워크센서</a:t>
                      </a:r>
                      <a:r>
                        <a:rPr lang="en-US" altLang="ko-KR" sz="1000" dirty="0" smtClean="0"/>
                        <a:t>, IoT </a:t>
                      </a:r>
                      <a:r>
                        <a:rPr lang="ko-KR" altLang="en-US" sz="1000" dirty="0" smtClean="0"/>
                        <a:t>센서로 진화</a:t>
                      </a:r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07771" y="794"/>
            <a:ext cx="33025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사물인터넷 핵심기술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786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063" y="1262686"/>
            <a:ext cx="1662827" cy="1067710"/>
          </a:xfrm>
          <a:prstGeom prst="rect">
            <a:avLst/>
          </a:prstGeom>
        </p:spPr>
      </p:pic>
      <p:pic>
        <p:nvPicPr>
          <p:cNvPr id="4098" name="Picture 2" descr="https://hsto.org/files/4a3/501/596/4a35015968584da793e6c88982d571a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89"/>
          <a:stretch/>
        </p:blipFill>
        <p:spPr bwMode="auto">
          <a:xfrm>
            <a:off x="2888209" y="905035"/>
            <a:ext cx="1728192" cy="202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3208" y="2426398"/>
            <a:ext cx="1875659" cy="1113359"/>
          </a:xfrm>
          <a:prstGeom prst="rect">
            <a:avLst/>
          </a:prstGeom>
        </p:spPr>
      </p:pic>
      <p:pic>
        <p:nvPicPr>
          <p:cNvPr id="4100" name="Picture 4" descr="Fig. 1: Various sensor technologies are used in a variety of ways in modern drones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723" y="846472"/>
            <a:ext cx="2909070" cy="157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833" y="1639113"/>
            <a:ext cx="779396" cy="1047127"/>
          </a:xfrm>
          <a:prstGeom prst="rect">
            <a:avLst/>
          </a:prstGeom>
        </p:spPr>
      </p:pic>
      <p:pic>
        <p:nvPicPr>
          <p:cNvPr id="4102" name="Picture 6" descr="http://www.libelium.com/libelium-images/smart_cars/smart_cars_infog_595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4"/>
          <a:stretch/>
        </p:blipFill>
        <p:spPr bwMode="auto">
          <a:xfrm>
            <a:off x="230833" y="3171920"/>
            <a:ext cx="4197151" cy="323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707" y="3737023"/>
            <a:ext cx="1906765" cy="1047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064" y="5046210"/>
            <a:ext cx="1608304" cy="1346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2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75"/>
          <a:stretch/>
        </p:blipFill>
        <p:spPr bwMode="auto">
          <a:xfrm>
            <a:off x="6804248" y="5046210"/>
            <a:ext cx="1971224" cy="1346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976" y="2551081"/>
            <a:ext cx="2201239" cy="119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7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445" y="3937920"/>
            <a:ext cx="1708923" cy="1005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107771" y="794"/>
            <a:ext cx="33025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사물인터넷 핵심기술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0493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691680" y="836712"/>
            <a:ext cx="71287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사물들을 구성하는 핵심으로 오픈 소스 하드웨어를 기반으로 플랫폼의 역할이 매우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중요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저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렴한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하드웨어 비용과 빠른 개발속도로 제품을 만들고 사물인터넷 응용 서비스의 활용이 이루어지기 위해서 다양한 환경이 필요</a:t>
            </a:r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5" name="그룹 57"/>
          <p:cNvGrpSpPr/>
          <p:nvPr/>
        </p:nvGrpSpPr>
        <p:grpSpPr>
          <a:xfrm>
            <a:off x="224876" y="839819"/>
            <a:ext cx="1247629" cy="1254060"/>
            <a:chOff x="347887" y="1421538"/>
            <a:chExt cx="3025934" cy="3041532"/>
          </a:xfrm>
        </p:grpSpPr>
        <p:grpSp>
          <p:nvGrpSpPr>
            <p:cNvPr id="16" name="그룹 98"/>
            <p:cNvGrpSpPr/>
            <p:nvPr/>
          </p:nvGrpSpPr>
          <p:grpSpPr>
            <a:xfrm>
              <a:off x="347887" y="1421538"/>
              <a:ext cx="3025934" cy="3041532"/>
              <a:chOff x="3602743" y="3054752"/>
              <a:chExt cx="1828622" cy="1838048"/>
            </a:xfrm>
          </p:grpSpPr>
          <p:sp>
            <p:nvSpPr>
              <p:cNvPr id="24" name="타원 23"/>
              <p:cNvSpPr/>
              <p:nvPr/>
            </p:nvSpPr>
            <p:spPr>
              <a:xfrm>
                <a:off x="3602743" y="3064178"/>
                <a:ext cx="1828622" cy="182862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원형 24"/>
              <p:cNvSpPr/>
              <p:nvPr/>
            </p:nvSpPr>
            <p:spPr>
              <a:xfrm>
                <a:off x="3602845" y="3054752"/>
                <a:ext cx="1828419" cy="1828419"/>
              </a:xfrm>
              <a:prstGeom prst="pie">
                <a:avLst>
                  <a:gd name="adj1" fmla="val 10797676"/>
                  <a:gd name="adj2" fmla="val 435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타원 25"/>
              <p:cNvSpPr/>
              <p:nvPr/>
            </p:nvSpPr>
            <p:spPr>
              <a:xfrm>
                <a:off x="3756021" y="3217457"/>
                <a:ext cx="1522068" cy="15220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sp>
          <p:nvSpPr>
            <p:cNvPr id="18" name="Text Box 39"/>
            <p:cNvSpPr txBox="1">
              <a:spLocks noChangeArrowheads="1"/>
            </p:cNvSpPr>
            <p:nvPr/>
          </p:nvSpPr>
          <p:spPr bwMode="auto">
            <a:xfrm>
              <a:off x="1281122" y="2971098"/>
              <a:ext cx="184896" cy="2751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 sz="1200" b="1">
                <a:solidFill>
                  <a:srgbClr val="000000"/>
                </a:solidFill>
                <a:latin typeface="Trebuchet MS" pitchFamily="34" charset="0"/>
              </a:endParaRPr>
            </a:p>
          </p:txBody>
        </p:sp>
      </p:grpSp>
      <p:sp>
        <p:nvSpPr>
          <p:cNvPr id="27" name="TextBox 182"/>
          <p:cNvSpPr txBox="1"/>
          <p:nvPr/>
        </p:nvSpPr>
        <p:spPr>
          <a:xfrm>
            <a:off x="157011" y="1247597"/>
            <a:ext cx="1390654" cy="415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>
            <a:bevelT/>
          </a:sp3d>
        </p:spPr>
        <p:txBody>
          <a:bodyPr wrap="square" lIns="91424" tIns="45712" rIns="91424" bIns="45712" anchor="ctr">
            <a:spAutoFit/>
            <a:sp3d prstMaterial="softEdge">
              <a:bevelT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4762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1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Arial" pitchFamily="34" charset="0"/>
                <a:cs typeface="Arial" pitchFamily="34" charset="0"/>
              </a:rPr>
              <a:t>Platform</a:t>
            </a:r>
            <a:endParaRPr lang="ko-KR" altLang="en-US" sz="2100" dirty="0">
              <a:solidFill>
                <a:schemeClr val="tx1">
                  <a:lumMod val="75000"/>
                  <a:lumOff val="25000"/>
                  <a:alpha val="99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21" y="2416553"/>
            <a:ext cx="7635103" cy="3805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548304" y="6164999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DATA : https</a:t>
            </a:r>
            <a:r>
              <a:rPr lang="en-US" altLang="ko-KR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://securityin.files.wordpress.com/2014/10/060afb4cfaa4dea8c8e4a16ef89ab335.png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7771" y="794"/>
            <a:ext cx="33025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사물인터넷 핵심기술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7047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99576" y="912779"/>
            <a:ext cx="2118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OPEN HARDWARE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99576" y="1325777"/>
            <a:ext cx="70416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ko-KR" altLang="en-US" sz="1200" dirty="0"/>
              <a:t>소프트웨어의 소스 코드에 해당되는 설계와 디자인을 공개하고 관련 정보를 공유하는 일련의 과정을 통해 더욱 혁신적이고 참신한 제품 개발을 촉진하는데 그 목적</a:t>
            </a: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217187024" descr="EMB00000bb40f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295631"/>
            <a:ext cx="3324225" cy="229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23654" y="1999487"/>
            <a:ext cx="927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1) Arduino</a:t>
            </a:r>
            <a:endParaRPr lang="ko-KR" altLang="en-US" sz="1200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101" name="_x217187184" descr="EMB00000bb40f4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780928"/>
            <a:ext cx="2814429" cy="335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206679" y="5573450"/>
            <a:ext cx="1320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Arduino Uno R3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7789636" y="5573450"/>
            <a:ext cx="637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Sketch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827584" y="2291630"/>
            <a:ext cx="8064896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AVR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사용하는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오픈소스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마이크로컨트롤러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보드로서 임베디드 개발 경험이 전혀 없는 이용자들도 쉽게 활용할 수 있도록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개발툴이나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회도로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등을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오픈소스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형태로 제공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7771" y="794"/>
            <a:ext cx="33025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사물인터넷 핵심기술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048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07771" y="794"/>
            <a:ext cx="33025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사물인터넷 핵심기술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185947408" descr="EMB00001884be4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836712"/>
            <a:ext cx="7992888" cy="565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82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23654" y="1010734"/>
            <a:ext cx="1252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2) Raspberry Pi</a:t>
            </a:r>
            <a:endParaRPr lang="ko-KR" altLang="en-US" sz="1200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83568" y="1302217"/>
            <a:ext cx="7848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  영국의 </a:t>
            </a:r>
            <a:r>
              <a:rPr lang="ko-KR" altLang="en-US" sz="1200" dirty="0" err="1">
                <a:latin typeface="+mn-ea"/>
              </a:rPr>
              <a:t>라즈베리</a:t>
            </a:r>
            <a:r>
              <a:rPr lang="ko-KR" altLang="en-US" sz="1200" dirty="0">
                <a:latin typeface="+mn-ea"/>
              </a:rPr>
              <a:t> 파이 재단</a:t>
            </a:r>
            <a:r>
              <a:rPr lang="en-US" altLang="ko-KR" sz="1200" dirty="0">
                <a:latin typeface="+mn-ea"/>
              </a:rPr>
              <a:t>(Raspberry Pi Foundation)</a:t>
            </a:r>
            <a:r>
              <a:rPr lang="ko-KR" altLang="en-US" sz="1200" dirty="0">
                <a:latin typeface="+mn-ea"/>
              </a:rPr>
              <a:t>이 교육 목적으로 개발한 초소형 </a:t>
            </a:r>
            <a:r>
              <a:rPr lang="ko-KR" altLang="en-US" sz="1200" dirty="0" err="1">
                <a:latin typeface="+mn-ea"/>
              </a:rPr>
              <a:t>싱글</a:t>
            </a:r>
            <a:r>
              <a:rPr lang="ko-KR" altLang="en-US" sz="1200" dirty="0">
                <a:latin typeface="+mn-ea"/>
              </a:rPr>
              <a:t> 보드 컴퓨터로서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기존의 </a:t>
            </a:r>
            <a:r>
              <a:rPr lang="ko-KR" altLang="en-US" sz="1200" dirty="0" err="1">
                <a:latin typeface="+mn-ea"/>
              </a:rPr>
              <a:t>데스크탑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PC</a:t>
            </a:r>
            <a:r>
              <a:rPr lang="ko-KR" altLang="en-US" sz="1200" dirty="0">
                <a:latin typeface="+mn-ea"/>
              </a:rPr>
              <a:t>와 유사하게 키보드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모니터 등의 주변기기와 연결해 사용이 가능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3" name="_x217188544" descr="EMB00000bb40f5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54" y="2132750"/>
            <a:ext cx="4093131" cy="252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23654" y="4752520"/>
            <a:ext cx="1295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3) Beagle Board</a:t>
            </a:r>
            <a:endParaRPr lang="ko-KR" altLang="en-US" sz="1200" dirty="0"/>
          </a:p>
        </p:txBody>
      </p:sp>
      <p:sp>
        <p:nvSpPr>
          <p:cNvPr id="24" name="직사각형 23"/>
          <p:cNvSpPr/>
          <p:nvPr/>
        </p:nvSpPr>
        <p:spPr>
          <a:xfrm>
            <a:off x="683568" y="5044002"/>
            <a:ext cx="4248472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소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형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단일 보드 컴퓨터의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일종으로서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Texas Instrument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OMAP(Open Multimedia Application Platform) 3530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이라는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SoC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프로세서를 기반으로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출시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5" name="_x217188304" descr="EMB00000bb40f5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653136"/>
            <a:ext cx="2712487" cy="205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876256" y="6198761"/>
            <a:ext cx="121379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1000" dirty="0" err="1"/>
              <a:t>BeagleBone</a:t>
            </a:r>
            <a:r>
              <a:rPr lang="en-US" altLang="ko-KR" sz="1000" dirty="0"/>
              <a:t> </a:t>
            </a:r>
            <a:r>
              <a:rPr lang="en-US" altLang="ko-KR" sz="1000" dirty="0" smtClean="0"/>
              <a:t>Black</a:t>
            </a:r>
            <a:endParaRPr lang="en-US" altLang="ko-KR" sz="1000" dirty="0"/>
          </a:p>
        </p:txBody>
      </p:sp>
      <p:sp>
        <p:nvSpPr>
          <p:cNvPr id="18" name="TextBox 17"/>
          <p:cNvSpPr txBox="1"/>
          <p:nvPr/>
        </p:nvSpPr>
        <p:spPr>
          <a:xfrm>
            <a:off x="107771" y="794"/>
            <a:ext cx="33025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사물인터넷 핵심기술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88024" y="2182631"/>
            <a:ext cx="417646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222222"/>
                </a:solidFill>
                <a:latin typeface="+mn-ea"/>
              </a:rPr>
              <a:t> Quad </a:t>
            </a:r>
            <a:r>
              <a:rPr lang="en-US" altLang="ko-KR" sz="1000" dirty="0">
                <a:solidFill>
                  <a:srgbClr val="222222"/>
                </a:solidFill>
                <a:latin typeface="+mn-ea"/>
              </a:rPr>
              <a:t>Core 1.2GHz Broadcom BCM2837 64bit CPU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222222"/>
                </a:solidFill>
                <a:latin typeface="+mn-ea"/>
              </a:rPr>
              <a:t> 1GB RAM </a:t>
            </a:r>
            <a:endParaRPr lang="en-US" altLang="ko-KR" sz="1000" dirty="0">
              <a:solidFill>
                <a:srgbClr val="222222"/>
              </a:solidFill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222222"/>
                </a:solidFill>
                <a:latin typeface="+mn-ea"/>
              </a:rPr>
              <a:t> BCM43438 </a:t>
            </a:r>
            <a:r>
              <a:rPr lang="en-US" altLang="ko-KR" sz="1000" dirty="0">
                <a:solidFill>
                  <a:srgbClr val="222222"/>
                </a:solidFill>
                <a:latin typeface="+mn-ea"/>
              </a:rPr>
              <a:t>wireless LAN and Bluetooth Low Energy (BLE) on board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222222"/>
                </a:solidFill>
                <a:latin typeface="+mn-ea"/>
              </a:rPr>
              <a:t> 40-pin </a:t>
            </a:r>
            <a:r>
              <a:rPr lang="en-US" altLang="ko-KR" sz="1000" dirty="0">
                <a:solidFill>
                  <a:srgbClr val="222222"/>
                </a:solidFill>
                <a:latin typeface="+mn-ea"/>
              </a:rPr>
              <a:t>extended GPIO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222222"/>
                </a:solidFill>
                <a:latin typeface="+mn-ea"/>
              </a:rPr>
              <a:t> 4 </a:t>
            </a:r>
            <a:r>
              <a:rPr lang="en-US" altLang="ko-KR" sz="1000" dirty="0">
                <a:solidFill>
                  <a:srgbClr val="222222"/>
                </a:solidFill>
                <a:latin typeface="+mn-ea"/>
              </a:rPr>
              <a:t>USB 2 ports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222222"/>
                </a:solidFill>
                <a:latin typeface="+mn-ea"/>
              </a:rPr>
              <a:t> 4 </a:t>
            </a:r>
            <a:r>
              <a:rPr lang="en-US" altLang="ko-KR" sz="1000" dirty="0">
                <a:solidFill>
                  <a:srgbClr val="222222"/>
                </a:solidFill>
                <a:latin typeface="+mn-ea"/>
              </a:rPr>
              <a:t>Pole stereo output and composite video port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222222"/>
                </a:solidFill>
                <a:latin typeface="+mn-ea"/>
              </a:rPr>
              <a:t> Full </a:t>
            </a:r>
            <a:r>
              <a:rPr lang="en-US" altLang="ko-KR" sz="1000" dirty="0">
                <a:solidFill>
                  <a:srgbClr val="222222"/>
                </a:solidFill>
                <a:latin typeface="+mn-ea"/>
              </a:rPr>
              <a:t>size </a:t>
            </a:r>
            <a:r>
              <a:rPr lang="en-US" altLang="ko-KR" sz="1000" dirty="0" smtClean="0">
                <a:solidFill>
                  <a:srgbClr val="222222"/>
                </a:solidFill>
                <a:latin typeface="+mn-ea"/>
              </a:rPr>
              <a:t>HDMI </a:t>
            </a:r>
            <a:endParaRPr lang="en-US" altLang="ko-KR" sz="1000" dirty="0">
              <a:solidFill>
                <a:srgbClr val="222222"/>
              </a:solidFill>
              <a:latin typeface="+mn-ea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222222"/>
                </a:solidFill>
                <a:latin typeface="+mn-ea"/>
              </a:rPr>
              <a:t> CSI </a:t>
            </a:r>
            <a:r>
              <a:rPr lang="en-US" altLang="ko-KR" sz="1000" dirty="0">
                <a:solidFill>
                  <a:srgbClr val="222222"/>
                </a:solidFill>
                <a:latin typeface="+mn-ea"/>
              </a:rPr>
              <a:t>camera port for connecting a Raspberry Pi camera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222222"/>
                </a:solidFill>
                <a:latin typeface="+mn-ea"/>
              </a:rPr>
              <a:t> DSI </a:t>
            </a:r>
            <a:r>
              <a:rPr lang="en-US" altLang="ko-KR" sz="1000" dirty="0">
                <a:solidFill>
                  <a:srgbClr val="222222"/>
                </a:solidFill>
                <a:latin typeface="+mn-ea"/>
              </a:rPr>
              <a:t>display port for connecting a Raspberry Pi touchscreen display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222222"/>
                </a:solidFill>
                <a:latin typeface="+mn-ea"/>
              </a:rPr>
              <a:t> Micro </a:t>
            </a:r>
            <a:r>
              <a:rPr lang="en-US" altLang="ko-KR" sz="1000" dirty="0">
                <a:solidFill>
                  <a:srgbClr val="222222"/>
                </a:solidFill>
                <a:latin typeface="+mn-ea"/>
              </a:rPr>
              <a:t>SD port for loading your operating system and storing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222222"/>
                </a:solidFill>
                <a:latin typeface="+mn-ea"/>
              </a:rPr>
              <a:t> Upgraded </a:t>
            </a:r>
            <a:r>
              <a:rPr lang="en-US" altLang="ko-KR" sz="1000" dirty="0">
                <a:solidFill>
                  <a:srgbClr val="222222"/>
                </a:solidFill>
                <a:latin typeface="+mn-ea"/>
              </a:rPr>
              <a:t>switched Micro USB power source up to 2.5A</a:t>
            </a:r>
            <a:endParaRPr lang="en-US" altLang="ko-KR" sz="1000" b="0" i="0" dirty="0">
              <a:solidFill>
                <a:srgbClr val="222222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1202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23654" y="833261"/>
            <a:ext cx="1190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4</a:t>
            </a:r>
            <a:r>
              <a:rPr lang="en-US" altLang="ko-KR" sz="1200" dirty="0" smtClean="0"/>
              <a:t>) Intel Edison</a:t>
            </a:r>
            <a:endParaRPr lang="ko-KR" altLang="en-US" sz="1200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83568" y="1124744"/>
            <a:ext cx="7848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시스템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온칩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SoC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형태로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아두이노를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비롯해 다양한 프로그래밍으로 기기를 제어할 수 있으며 사물인터넷 환경이 강조된 개발 플랫폼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1" name="_x217187024" descr="EMB00000bb40f5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844824"/>
            <a:ext cx="2708988" cy="182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654367" y="1844824"/>
            <a:ext cx="521536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 fontAlgn="base">
              <a:buFont typeface="Arial" pitchFamily="34" charset="0"/>
              <a:buChar char="•"/>
            </a:pP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SoC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: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프로세서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메모리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무선랜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블루투스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USB2.0,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전원관리장치 등 포함</a:t>
            </a:r>
          </a:p>
          <a:p>
            <a:pPr marL="171450" lvl="0" indent="-171450" fontAlgn="base">
              <a:buFont typeface="Arial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Processor : Intel Atom CPU(500MHz, x86, 32bit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Quark Microcontroller 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Memory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1GB LPDDR3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PoP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Memory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와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4GB </a:t>
            </a:r>
            <a:r>
              <a:rPr lang="en-US" altLang="ko-KR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eMMC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Storage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메모리 탑재</a:t>
            </a:r>
          </a:p>
          <a:p>
            <a:pPr marL="171450" lvl="0" indent="-171450" fontAlgn="base">
              <a:buFont typeface="Arial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Power : 3.15 to 4.5V Input, 3.3V/1.8V Output PMIC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설계</a:t>
            </a:r>
          </a:p>
          <a:p>
            <a:pPr marL="171450" lvl="0" indent="-171450" fontAlgn="base">
              <a:buFont typeface="Arial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Bluetooth : 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Bluetooth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4.0 + 2.1 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EDR</a:t>
            </a:r>
          </a:p>
          <a:p>
            <a:pPr marL="171450" lvl="0" indent="-171450" fontAlgn="base">
              <a:buFont typeface="Arial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Wireless : Dual-band IEEE 802.11a/b/g/n</a:t>
            </a:r>
          </a:p>
          <a:p>
            <a:pPr marL="171450" lvl="0" indent="-171450" fontAlgn="base">
              <a:buFont typeface="Arial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Connector : 70pin Connector</a:t>
            </a:r>
          </a:p>
          <a:p>
            <a:pPr marL="171450" lvl="0" indent="-171450" fontAlgn="base">
              <a:buFont typeface="Arial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I/O : GPIO x40, SD x1, UART x2, I2C x2, SPI x1, I2S x1</a:t>
            </a:r>
          </a:p>
          <a:p>
            <a:pPr marL="171450" lvl="0" indent="-171450" fontAlgn="base">
              <a:buFont typeface="Arial" pitchFamily="34" charset="0"/>
              <a:buChar char="•"/>
            </a:pP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Arduino :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아두이노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(Uno) shield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인터페이스를 적용하여 다양한 입출력 제어 가능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(GPIO, PWM, SPI, I2C, ADC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3" name="_x217189184" descr="EMB00000bb40f6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5102161"/>
            <a:ext cx="1224136" cy="77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직사각형 15"/>
          <p:cNvSpPr/>
          <p:nvPr/>
        </p:nvSpPr>
        <p:spPr>
          <a:xfrm>
            <a:off x="3788662" y="4293096"/>
            <a:ext cx="520912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인텔에디슨은 사물인터넷 시제품 기획 및 개발을 위한 보드로 다양한 분야에서 활용되고 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있으며 </a:t>
            </a:r>
            <a:r>
              <a:rPr lang="ko-KR" altLang="en-US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물인터넷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교육 및 전문 개발 실습장비로 “</a:t>
            </a:r>
            <a:r>
              <a:rPr lang="en-US" altLang="ko-KR" sz="1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ThingDue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라는 명칭으로 제품이 출시</a:t>
            </a:r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07771" y="794"/>
            <a:ext cx="33025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사물인터넷 핵심기술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97468" y="4016097"/>
            <a:ext cx="859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ThingDue</a:t>
            </a:r>
            <a:endParaRPr lang="ko-KR" altLang="en-US" sz="1200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99" r="20034"/>
          <a:stretch/>
        </p:blipFill>
        <p:spPr>
          <a:xfrm>
            <a:off x="1477303" y="4016097"/>
            <a:ext cx="1932975" cy="254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76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23654" y="857621"/>
            <a:ext cx="1090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5) Intel Curie</a:t>
            </a:r>
            <a:endParaRPr lang="ko-KR" altLang="en-US" sz="1200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83568" y="1149104"/>
            <a:ext cx="78488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>
                <a:latin typeface="+mn-ea"/>
              </a:rPr>
              <a:t>저전력이 </a:t>
            </a:r>
            <a:r>
              <a:rPr lang="en-US" altLang="ko-KR" sz="1200" dirty="0" smtClean="0">
                <a:latin typeface="+mn-ea"/>
              </a:rPr>
              <a:t>32</a:t>
            </a:r>
            <a:r>
              <a:rPr lang="ko-KR" altLang="en-US" sz="1200" dirty="0">
                <a:latin typeface="+mn-ea"/>
              </a:rPr>
              <a:t>비트 </a:t>
            </a:r>
            <a:r>
              <a:rPr lang="ko-KR" altLang="en-US" sz="1200" dirty="0" err="1">
                <a:latin typeface="+mn-ea"/>
              </a:rPr>
              <a:t>쿼크</a:t>
            </a:r>
            <a:r>
              <a:rPr lang="en-US" altLang="ko-KR" sz="1200" dirty="0">
                <a:latin typeface="+mn-ea"/>
              </a:rPr>
              <a:t>(Quark) SE </a:t>
            </a:r>
            <a:r>
              <a:rPr lang="ko-KR" altLang="en-US" sz="1200" dirty="0" err="1">
                <a:latin typeface="+mn-ea"/>
              </a:rPr>
              <a:t>마이크로컨트롤러</a:t>
            </a:r>
            <a:r>
              <a:rPr lang="en-US" altLang="ko-KR" sz="1200" dirty="0">
                <a:latin typeface="+mn-ea"/>
              </a:rPr>
              <a:t>(MCU)</a:t>
            </a:r>
            <a:r>
              <a:rPr lang="ko-KR" altLang="en-US" sz="1200" dirty="0">
                <a:latin typeface="+mn-ea"/>
              </a:rPr>
              <a:t>가 </a:t>
            </a:r>
            <a:r>
              <a:rPr lang="ko-KR" altLang="en-US" sz="1200" dirty="0" smtClean="0">
                <a:latin typeface="+mn-ea"/>
              </a:rPr>
              <a:t>탑재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en-US" altLang="ko-KR" sz="1200" dirty="0">
                <a:latin typeface="+mn-ea"/>
              </a:rPr>
              <a:t>284kB </a:t>
            </a:r>
            <a:r>
              <a:rPr lang="ko-KR" altLang="en-US" sz="1200" dirty="0">
                <a:latin typeface="+mn-ea"/>
              </a:rPr>
              <a:t>플래시 메모리</a:t>
            </a:r>
            <a:r>
              <a:rPr lang="en-US" altLang="ko-KR" sz="1200" dirty="0">
                <a:latin typeface="+mn-ea"/>
              </a:rPr>
              <a:t>, 80kB S</a:t>
            </a:r>
            <a:r>
              <a:rPr lang="ko-KR" altLang="en-US" sz="1200" dirty="0">
                <a:latin typeface="+mn-ea"/>
              </a:rPr>
              <a:t>램이 저장장치로 적용되며 패턴 </a:t>
            </a:r>
            <a:r>
              <a:rPr lang="ko-KR" altLang="en-US" sz="1200" dirty="0" err="1">
                <a:latin typeface="+mn-ea"/>
              </a:rPr>
              <a:t>매칭</a:t>
            </a:r>
            <a:r>
              <a:rPr lang="ko-KR" altLang="en-US" sz="1200" dirty="0">
                <a:latin typeface="+mn-ea"/>
              </a:rPr>
              <a:t> 기술이 결합된 저전력 </a:t>
            </a:r>
            <a:r>
              <a:rPr lang="ko-KR" altLang="en-US" sz="1200" dirty="0" err="1">
                <a:latin typeface="+mn-ea"/>
              </a:rPr>
              <a:t>통합형</a:t>
            </a:r>
            <a:r>
              <a:rPr lang="ko-KR" altLang="en-US" sz="1200" dirty="0">
                <a:latin typeface="+mn-ea"/>
              </a:rPr>
              <a:t> 디지털신호처리프로세서</a:t>
            </a:r>
            <a:r>
              <a:rPr lang="en-US" altLang="ko-KR" sz="1200" dirty="0">
                <a:latin typeface="+mn-ea"/>
              </a:rPr>
              <a:t>(DSP) </a:t>
            </a:r>
            <a:r>
              <a:rPr lang="ko-KR" altLang="en-US" sz="1200" dirty="0">
                <a:latin typeface="+mn-ea"/>
              </a:rPr>
              <a:t>센서 </a:t>
            </a:r>
            <a:r>
              <a:rPr lang="ko-KR" altLang="en-US" sz="1200" dirty="0" smtClean="0">
                <a:latin typeface="+mn-ea"/>
              </a:rPr>
              <a:t>허브 장착</a:t>
            </a:r>
            <a:endParaRPr lang="en-US" altLang="ko-KR" sz="1200" dirty="0" smtClean="0">
              <a:latin typeface="+mn-ea"/>
            </a:endParaRPr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 smtClean="0">
                <a:latin typeface="+mn-ea"/>
              </a:rPr>
              <a:t>외부 </a:t>
            </a:r>
            <a:r>
              <a:rPr lang="ko-KR" altLang="en-US" sz="1200" dirty="0">
                <a:latin typeface="+mn-ea"/>
              </a:rPr>
              <a:t>기기와 통신을 위한 </a:t>
            </a:r>
            <a:r>
              <a:rPr lang="ko-KR" altLang="en-US" sz="1200" dirty="0" err="1">
                <a:latin typeface="+mn-ea"/>
              </a:rPr>
              <a:t>블루투스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저에너지</a:t>
            </a:r>
            <a:r>
              <a:rPr lang="en-US" altLang="ko-KR" sz="1200" dirty="0">
                <a:latin typeface="+mn-ea"/>
              </a:rPr>
              <a:t>(LE) </a:t>
            </a:r>
            <a:r>
              <a:rPr lang="ko-KR" altLang="en-US" sz="1200" dirty="0">
                <a:latin typeface="+mn-ea"/>
              </a:rPr>
              <a:t>기술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가속도 및 움직임을 포착하는 </a:t>
            </a:r>
            <a:r>
              <a:rPr lang="en-US" altLang="ko-KR" sz="1200" dirty="0">
                <a:latin typeface="+mn-ea"/>
              </a:rPr>
              <a:t>6</a:t>
            </a:r>
            <a:r>
              <a:rPr lang="ko-KR" altLang="en-US" sz="1200" dirty="0">
                <a:latin typeface="+mn-ea"/>
              </a:rPr>
              <a:t>축 </a:t>
            </a:r>
            <a:r>
              <a:rPr lang="ko-KR" altLang="en-US" sz="1200" dirty="0" err="1">
                <a:latin typeface="+mn-ea"/>
              </a:rPr>
              <a:t>콤보</a:t>
            </a:r>
            <a:r>
              <a:rPr lang="ko-KR" altLang="en-US" sz="1200" dirty="0">
                <a:latin typeface="+mn-ea"/>
              </a:rPr>
              <a:t> 센서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배터리 충전 등 전력 관리를 위한 전원관리</a:t>
            </a:r>
            <a:r>
              <a:rPr lang="en-US" altLang="ko-KR" sz="1200" dirty="0">
                <a:latin typeface="+mn-ea"/>
              </a:rPr>
              <a:t>IC(PMIC)</a:t>
            </a:r>
            <a:r>
              <a:rPr lang="ko-KR" altLang="en-US" sz="1200" dirty="0">
                <a:latin typeface="+mn-ea"/>
              </a:rPr>
              <a:t>도 포함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7" name="_x217187344" descr="EMB00000bb40f7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17" y="2644648"/>
            <a:ext cx="2389199" cy="1432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059" y="2455905"/>
            <a:ext cx="2389881" cy="1621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523654" y="4514637"/>
            <a:ext cx="10874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6</a:t>
            </a:r>
            <a:r>
              <a:rPr lang="en-US" altLang="ko-KR" sz="1200" dirty="0" smtClean="0"/>
              <a:t>) Intel Joule</a:t>
            </a:r>
            <a:endParaRPr lang="ko-KR" altLang="en-US" sz="1200" dirty="0"/>
          </a:p>
        </p:txBody>
      </p:sp>
      <p:pic>
        <p:nvPicPr>
          <p:cNvPr id="21" name="Picture 5" descr="http://betanews.com/wp-content/uploads/2016/08/IntelJouleQuarter-600x28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653136"/>
            <a:ext cx="3312368" cy="157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529643"/>
            <a:ext cx="2725125" cy="154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07771" y="794"/>
            <a:ext cx="33025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사물인터넷 핵심기술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418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23654" y="825257"/>
            <a:ext cx="13933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7) Samsung </a:t>
            </a:r>
            <a:r>
              <a:rPr lang="en-US" altLang="ko-KR" sz="1200" dirty="0" err="1" smtClean="0"/>
              <a:t>Artik</a:t>
            </a:r>
            <a:endParaRPr lang="ko-KR" altLang="en-US" sz="1200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83568" y="1116740"/>
            <a:ext cx="7848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 smtClean="0"/>
              <a:t>프로세서</a:t>
            </a:r>
            <a:r>
              <a:rPr lang="en-US" altLang="ko-KR" sz="1200" dirty="0" smtClean="0"/>
              <a:t>(AP), </a:t>
            </a:r>
            <a:r>
              <a:rPr lang="ko-KR" altLang="en-US" sz="1200" dirty="0" smtClean="0"/>
              <a:t>메모리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통신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센서 등으로 구성된 초소형 </a:t>
            </a:r>
            <a:r>
              <a:rPr lang="en-US" altLang="ko-KR" sz="1200" dirty="0" smtClean="0"/>
              <a:t>IoT </a:t>
            </a:r>
            <a:r>
              <a:rPr lang="ko-KR" altLang="en-US" sz="1200" dirty="0" smtClean="0"/>
              <a:t>모듈로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소프트웨어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드라이버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스토리지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보안솔루션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개발보드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클라우드</a:t>
            </a:r>
            <a:r>
              <a:rPr lang="ko-KR" altLang="en-US" sz="1200" dirty="0" smtClean="0"/>
              <a:t> 기능이 하나의 모듈에 집적된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플랫폼</a:t>
            </a:r>
            <a:endParaRPr lang="ko-KR" altLang="en-US" sz="1200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1" name="_x217191584" descr="EMB00000bb40f7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28790"/>
            <a:ext cx="3719110" cy="258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2" name="Picture 2" descr="https://dc2dj4bztu9bu.cloudfront.net/wp-content/uploads/2016/11/ARTIK-0-5-7-10-portrait-2-100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5" t="13167" r="8274" b="11566"/>
          <a:stretch/>
        </p:blipFill>
        <p:spPr bwMode="auto">
          <a:xfrm>
            <a:off x="4608004" y="2307392"/>
            <a:ext cx="4208915" cy="255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rtik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909997"/>
            <a:ext cx="4492168" cy="89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07771" y="794"/>
            <a:ext cx="33025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사물인터넷 핵심기술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130" name="Picture 10" descr="artik 530 spec에 대한 이미지 검색결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12" b="16548"/>
          <a:stretch/>
        </p:blipFill>
        <p:spPr bwMode="auto">
          <a:xfrm>
            <a:off x="395536" y="5081650"/>
            <a:ext cx="3302507" cy="146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3779912" y="5310826"/>
            <a:ext cx="532170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 smtClean="0">
                <a:solidFill>
                  <a:srgbClr val="4E4E4E"/>
                </a:solidFill>
                <a:latin typeface="+mn-ea"/>
              </a:rPr>
              <a:t>Samsung ARTIK 530 Model Key 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4E4E4E"/>
                </a:solidFill>
                <a:latin typeface="+mn-ea"/>
              </a:rPr>
              <a:t> High </a:t>
            </a:r>
            <a:r>
              <a:rPr lang="en-US" altLang="ko-KR" sz="1000" dirty="0">
                <a:solidFill>
                  <a:srgbClr val="4E4E4E"/>
                </a:solidFill>
                <a:latin typeface="+mn-ea"/>
              </a:rPr>
              <a:t>performance, 4-core, 32-bit ARM</a:t>
            </a:r>
            <a:r>
              <a:rPr lang="en-US" altLang="ko-KR" sz="1000" baseline="30000" dirty="0">
                <a:solidFill>
                  <a:srgbClr val="4E4E4E"/>
                </a:solidFill>
                <a:latin typeface="+mn-ea"/>
              </a:rPr>
              <a:t>®</a:t>
            </a:r>
            <a:r>
              <a:rPr lang="en-US" altLang="ko-KR" sz="1000" dirty="0">
                <a:solidFill>
                  <a:srgbClr val="4E4E4E"/>
                </a:solidFill>
                <a:latin typeface="+mn-ea"/>
              </a:rPr>
              <a:t> Cortex</a:t>
            </a:r>
            <a:r>
              <a:rPr lang="en-US" altLang="ko-KR" sz="1000" baseline="30000" dirty="0">
                <a:solidFill>
                  <a:srgbClr val="4E4E4E"/>
                </a:solidFill>
                <a:latin typeface="+mn-ea"/>
              </a:rPr>
              <a:t>®</a:t>
            </a:r>
            <a:r>
              <a:rPr lang="en-US" altLang="ko-KR" sz="1000" dirty="0">
                <a:solidFill>
                  <a:srgbClr val="4E4E4E"/>
                </a:solidFill>
                <a:latin typeface="+mn-ea"/>
              </a:rPr>
              <a:t> A-9 processor @ 1.2GHz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4E4E4E"/>
                </a:solidFill>
                <a:latin typeface="+mn-ea"/>
              </a:rPr>
              <a:t> ARM </a:t>
            </a:r>
            <a:r>
              <a:rPr lang="en-US" altLang="ko-KR" sz="1000" dirty="0">
                <a:solidFill>
                  <a:srgbClr val="4E4E4E"/>
                </a:solidFill>
                <a:latin typeface="+mn-ea"/>
              </a:rPr>
              <a:t>MALI™ GPU for multimedia, graphics applications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4E4E4E"/>
                </a:solidFill>
                <a:latin typeface="+mn-ea"/>
              </a:rPr>
              <a:t> 512MB </a:t>
            </a:r>
            <a:r>
              <a:rPr lang="en-US" altLang="ko-KR" sz="1000" dirty="0">
                <a:solidFill>
                  <a:srgbClr val="4E4E4E"/>
                </a:solidFill>
                <a:latin typeface="+mn-ea"/>
              </a:rPr>
              <a:t>RAM, 4GB flash (</a:t>
            </a:r>
            <a:r>
              <a:rPr lang="en-US" altLang="ko-KR" sz="1000" dirty="0" err="1">
                <a:solidFill>
                  <a:srgbClr val="4E4E4E"/>
                </a:solidFill>
                <a:latin typeface="+mn-ea"/>
              </a:rPr>
              <a:t>eMMC</a:t>
            </a:r>
            <a:r>
              <a:rPr lang="en-US" altLang="ko-KR" sz="1000" dirty="0">
                <a:solidFill>
                  <a:srgbClr val="4E4E4E"/>
                </a:solidFill>
                <a:latin typeface="+mn-ea"/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4E4E4E"/>
                </a:solidFill>
                <a:latin typeface="+mn-ea"/>
              </a:rPr>
              <a:t> Support </a:t>
            </a:r>
            <a:r>
              <a:rPr lang="en-US" altLang="ko-KR" sz="1000" dirty="0">
                <a:solidFill>
                  <a:srgbClr val="4E4E4E"/>
                </a:solidFill>
                <a:latin typeface="+mn-ea"/>
              </a:rPr>
              <a:t>for WLAN, Bluetooth, ZigBee, Thread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4E4E4E"/>
                </a:solidFill>
                <a:latin typeface="+mn-ea"/>
              </a:rPr>
              <a:t> Enterprise-class </a:t>
            </a:r>
            <a:r>
              <a:rPr lang="en-US" altLang="ko-KR" sz="1000" dirty="0">
                <a:solidFill>
                  <a:srgbClr val="4E4E4E"/>
                </a:solidFill>
                <a:latin typeface="+mn-ea"/>
              </a:rPr>
              <a:t>security with hardware secure element and Secure 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1000" dirty="0" smtClean="0">
                <a:solidFill>
                  <a:srgbClr val="4E4E4E"/>
                </a:solidFill>
                <a:latin typeface="+mn-ea"/>
              </a:rPr>
              <a:t> Fedora </a:t>
            </a:r>
            <a:r>
              <a:rPr lang="en-US" altLang="ko-KR" sz="1000" dirty="0">
                <a:solidFill>
                  <a:srgbClr val="4E4E4E"/>
                </a:solidFill>
                <a:latin typeface="+mn-ea"/>
              </a:rPr>
              <a:t>Linux package with multimedia, connectivity, graphics, power management and security libraries</a:t>
            </a:r>
            <a:endParaRPr lang="en-US" altLang="ko-KR" sz="1000" b="0" i="0" dirty="0">
              <a:solidFill>
                <a:srgbClr val="4E4E4E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758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5589240"/>
            <a:ext cx="9144000" cy="1268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-118640"/>
            <a:ext cx="9144000" cy="665076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345" y="284982"/>
            <a:ext cx="85824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100" b="1" dirty="0" smtClean="0">
                <a:solidFill>
                  <a:srgbClr val="FFFF00"/>
                </a:solidFill>
                <a:latin typeface="+mn-ea"/>
              </a:rPr>
              <a:t>사물인터넷</a:t>
            </a:r>
            <a:r>
              <a:rPr lang="ko-KR" altLang="en-US" sz="2100" b="1" dirty="0" smtClean="0">
                <a:solidFill>
                  <a:schemeClr val="bg1"/>
                </a:solidFill>
                <a:latin typeface="+mn-ea"/>
              </a:rPr>
              <a:t> 오픈 플랫폼을 활용한 </a:t>
            </a:r>
            <a:r>
              <a:rPr lang="ko-KR" altLang="en-US" sz="2100" b="1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클라우드</a:t>
            </a:r>
            <a:r>
              <a:rPr lang="ko-KR" altLang="en-US" sz="21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컴퓨팅 구현</a:t>
            </a:r>
            <a:endParaRPr lang="ko-KR" altLang="en-US" sz="2100" b="1" dirty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973787" y="24650"/>
            <a:ext cx="85324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Implement cloud computing based on </a:t>
            </a:r>
            <a:r>
              <a:rPr lang="en-US" altLang="ko-KR" dirty="0" err="1">
                <a:solidFill>
                  <a:schemeClr val="bg1"/>
                </a:solidFill>
              </a:rPr>
              <a:t>IoT</a:t>
            </a:r>
            <a:r>
              <a:rPr lang="en-US" altLang="ko-KR" dirty="0">
                <a:solidFill>
                  <a:schemeClr val="bg1"/>
                </a:solidFill>
              </a:rPr>
              <a:t> o</a:t>
            </a:r>
            <a:r>
              <a:rPr lang="en-US" altLang="ko-KR" dirty="0" smtClean="0">
                <a:solidFill>
                  <a:schemeClr val="bg1"/>
                </a:solidFill>
              </a:rPr>
              <a:t>pen </a:t>
            </a:r>
            <a:r>
              <a:rPr lang="en-US" altLang="ko-KR" dirty="0">
                <a:solidFill>
                  <a:schemeClr val="bg1"/>
                </a:solidFill>
              </a:rPr>
              <a:t>p</a:t>
            </a:r>
            <a:r>
              <a:rPr lang="en-US" altLang="ko-KR" dirty="0" smtClean="0">
                <a:solidFill>
                  <a:schemeClr val="bg1"/>
                </a:solidFill>
              </a:rPr>
              <a:t>latform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9512" y="1334666"/>
            <a:ext cx="3787155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1day</a:t>
            </a: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Internet Of Things Overview</a:t>
            </a: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IoT Open Hardware Overview</a:t>
            </a: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b="1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IoT</a:t>
            </a:r>
            <a:r>
              <a:rPr lang="en-US" altLang="ko-KR" sz="12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Platform Over View</a:t>
            </a: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Hardware Architecture</a:t>
            </a: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Software Architecture</a:t>
            </a: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S/W Setup &amp; Install</a:t>
            </a: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Arduino Programming</a:t>
            </a:r>
            <a:endParaRPr lang="ko-KR" altLang="en-US" sz="1200" b="1" dirty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91880" y="1334666"/>
            <a:ext cx="3901902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2day</a:t>
            </a: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Linux Programming</a:t>
            </a: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b="1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IoT</a:t>
            </a:r>
            <a:r>
              <a:rPr lang="en-US" altLang="ko-KR" sz="12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Language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12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- C Programming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12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- Python Programming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12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- JS Programming</a:t>
            </a:r>
          </a:p>
          <a:p>
            <a:pPr>
              <a:lnSpc>
                <a:spcPct val="150000"/>
              </a:lnSpc>
            </a:pPr>
            <a:endParaRPr lang="en-US" altLang="ko-KR" sz="1200" b="1" dirty="0" smtClean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Communication Programming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 - Wi-Fi setup &amp; Configure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12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- Web Server Programming</a:t>
            </a:r>
          </a:p>
        </p:txBody>
      </p:sp>
      <p:cxnSp>
        <p:nvCxnSpPr>
          <p:cNvPr id="14" name="직선 연결선 13"/>
          <p:cNvCxnSpPr/>
          <p:nvPr/>
        </p:nvCxnSpPr>
        <p:spPr>
          <a:xfrm>
            <a:off x="3347864" y="1124744"/>
            <a:ext cx="0" cy="3672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300192" y="1334666"/>
            <a:ext cx="3901902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3</a:t>
            </a:r>
            <a:r>
              <a:rPr lang="en-US" altLang="ko-KR" sz="14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day</a:t>
            </a: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Communication Programming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 - Bluetooth SPP</a:t>
            </a:r>
            <a:endParaRPr lang="en-US" altLang="ko-KR" sz="1200" b="1" dirty="0">
              <a:solidFill>
                <a:schemeClr val="accent5">
                  <a:lumMod val="20000"/>
                  <a:lumOff val="80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Cloud Computing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</a:t>
            </a:r>
            <a:r>
              <a:rPr lang="en-US" altLang="ko-KR" sz="12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- Cloud Computing Overview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n-ea"/>
              </a:rPr>
              <a:t>  - Cloud Service Application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6156176" y="1124744"/>
            <a:ext cx="0" cy="3672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://patchwork-toolkit.github.io/images/I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4859377"/>
            <a:ext cx="5688632" cy="190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89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23654" y="867616"/>
            <a:ext cx="11320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8</a:t>
            </a:r>
            <a:r>
              <a:rPr lang="en-US" altLang="ko-KR" sz="1200" dirty="0" smtClean="0"/>
              <a:t>) Qualcomm</a:t>
            </a:r>
            <a:endParaRPr lang="ko-KR" altLang="en-US" sz="1200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83568" y="1159099"/>
            <a:ext cx="78488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AllSeen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Alliance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표준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IoT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플랫폼 적용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웨어러블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전용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개발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(wear 2100)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근거리 기반의 기기간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Peer-to-peer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(Wi-Fi or BT)</a:t>
            </a: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725" y="4221088"/>
            <a:ext cx="7652664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58252"/>
            <a:ext cx="4417834" cy="1852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 descr="http://file.bodnara.co.kr/logo/insidelogo.php?image=%2Fhttp%3A%2F%2Ffile.bodnara.co.kr%2Fwebedit%2Fnews%2F2015%2F1455248185-snap_w2100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77"/>
          <a:stretch/>
        </p:blipFill>
        <p:spPr bwMode="auto">
          <a:xfrm>
            <a:off x="1187624" y="2235413"/>
            <a:ext cx="2481423" cy="173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107771" y="794"/>
            <a:ext cx="33025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사물인터넷 핵심기술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2738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23654" y="926007"/>
            <a:ext cx="16134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9) Texas Instruments</a:t>
            </a:r>
            <a:endParaRPr lang="ko-KR" altLang="en-US" sz="1200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83568" y="1217490"/>
            <a:ext cx="7848872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IoT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전용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MCU(CC2630)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Bluetooth® Low Energy(BLE),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ZigBee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®, 6LoWPAN, Sub-1GHz,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ZigBee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RF4CE™</a:t>
            </a: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491" y="2162672"/>
            <a:ext cx="2037026" cy="1657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154636"/>
            <a:ext cx="9062288" cy="267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07771" y="794"/>
            <a:ext cx="33025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사물인터넷 핵심기술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2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99576" y="914531"/>
            <a:ext cx="132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 Platform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99576" y="1327529"/>
            <a:ext cx="84208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/>
              <a:t>누구든지 사물인터넷 서비스를 다양한 개발 하드웨어 환경과 오픈 소스를 활용하여 서비스를 지원하는 </a:t>
            </a:r>
            <a:r>
              <a:rPr lang="ko-KR" altLang="en-US" sz="1200" dirty="0" smtClean="0"/>
              <a:t>인프라</a:t>
            </a:r>
            <a:endParaRPr lang="en-US" altLang="ko-KR" sz="1200" dirty="0" smtClean="0"/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/>
              <a:t>사물간의 정보를 주고받는 기술 표준을 제공하고 오픈 </a:t>
            </a:r>
            <a:r>
              <a:rPr lang="en-US" altLang="ko-KR" sz="1200" dirty="0"/>
              <a:t>API</a:t>
            </a:r>
            <a:r>
              <a:rPr lang="ko-KR" altLang="en-US" sz="1200" dirty="0"/>
              <a:t>와 일부 상용서비스를 통해 다양한 기능을 제공</a:t>
            </a:r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endParaRPr lang="ko-KR" altLang="en-US" sz="1200" dirty="0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23654" y="2184612"/>
            <a:ext cx="16153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1) Intel IoT Analytics</a:t>
            </a:r>
            <a:endParaRPr lang="ko-KR" altLang="en-US" sz="1200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27584" y="2476755"/>
            <a:ext cx="8064896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클라우드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기반의 분석 시스템으로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IoT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웹로그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분석 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사이트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IoT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플랫폼에서 수집된 데이터를 관리프로그램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en-US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iotkit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을 이용하여 별도의 저장 장치 없이 인터넷에 접속하여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클라우드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서버에 저장하거나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IoT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플랫폼의 장치를 원격 제어 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5" name="_x217190144" descr="EMB00000bb40f8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225375"/>
            <a:ext cx="5740947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7" name="_x217191744" descr="EMB00000bb40f8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3717032"/>
            <a:ext cx="3096344" cy="25933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07771" y="794"/>
            <a:ext cx="33025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사물인터넷 핵심기술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731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23654" y="980728"/>
            <a:ext cx="3167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2) Cloud Platform – Amazon Web Service</a:t>
            </a:r>
            <a:endParaRPr lang="ko-KR" altLang="en-US" sz="1200" dirty="0"/>
          </a:p>
        </p:txBody>
      </p:sp>
      <p:pic>
        <p:nvPicPr>
          <p:cNvPr id="17" name="_x220084528" descr="EMB0000badc5b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99" y="2436008"/>
            <a:ext cx="7005624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755576" y="1235679"/>
            <a:ext cx="82089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>
                <a:latin typeface="+mn-ea"/>
              </a:rPr>
              <a:t>아마존은 </a:t>
            </a:r>
            <a:r>
              <a:rPr lang="en-US" altLang="ko-KR" sz="1200" dirty="0">
                <a:latin typeface="+mn-ea"/>
              </a:rPr>
              <a:t>2002</a:t>
            </a:r>
            <a:r>
              <a:rPr lang="ko-KR" altLang="en-US" sz="1200" dirty="0">
                <a:latin typeface="+mn-ea"/>
              </a:rPr>
              <a:t>년 아마존 웹 서비스</a:t>
            </a:r>
            <a:r>
              <a:rPr lang="en-US" altLang="ko-KR" sz="1200" dirty="0">
                <a:latin typeface="+mn-ea"/>
              </a:rPr>
              <a:t>(</a:t>
            </a:r>
            <a:r>
              <a:rPr lang="en-US" altLang="ko-KR" sz="1200" dirty="0" err="1">
                <a:latin typeface="+mn-ea"/>
              </a:rPr>
              <a:t>AWS:Amazon</a:t>
            </a:r>
            <a:r>
              <a:rPr lang="en-US" altLang="ko-KR" sz="1200" dirty="0">
                <a:latin typeface="+mn-ea"/>
              </a:rPr>
              <a:t> Web Service)</a:t>
            </a:r>
            <a:r>
              <a:rPr lang="ko-KR" altLang="en-US" sz="1200" dirty="0">
                <a:latin typeface="+mn-ea"/>
              </a:rPr>
              <a:t>를 </a:t>
            </a:r>
            <a:r>
              <a:rPr lang="ko-KR" altLang="en-US" sz="1200" dirty="0" smtClean="0">
                <a:latin typeface="+mn-ea"/>
              </a:rPr>
              <a:t>발표</a:t>
            </a:r>
            <a:endParaRPr lang="en-US" altLang="ko-KR" sz="1200" dirty="0" smtClean="0">
              <a:latin typeface="+mn-ea"/>
            </a:endParaRPr>
          </a:p>
          <a:p>
            <a:pPr marL="171450" indent="-171450" algn="just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>
                <a:latin typeface="+mn-ea"/>
              </a:rPr>
              <a:t>애</a:t>
            </a:r>
            <a:r>
              <a:rPr lang="ko-KR" altLang="en-US" sz="1200" dirty="0" smtClean="0">
                <a:latin typeface="+mn-ea"/>
              </a:rPr>
              <a:t>플리케이션 </a:t>
            </a:r>
            <a:r>
              <a:rPr lang="ko-KR" altLang="en-US" sz="1200" dirty="0" err="1">
                <a:latin typeface="+mn-ea"/>
              </a:rPr>
              <a:t>호스팅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애플리케이션 관리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보안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데이터 관리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 err="1">
                <a:latin typeface="+mn-ea"/>
              </a:rPr>
              <a:t>관계형</a:t>
            </a:r>
            <a:r>
              <a:rPr lang="ko-KR" altLang="en-US" sz="1200" dirty="0">
                <a:latin typeface="+mn-ea"/>
              </a:rPr>
              <a:t> 데이터베이스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 err="1">
                <a:latin typeface="+mn-ea"/>
              </a:rPr>
              <a:t>비관계형</a:t>
            </a:r>
            <a:r>
              <a:rPr lang="ko-KR" altLang="en-US" sz="1200" dirty="0">
                <a:latin typeface="+mn-ea"/>
              </a:rPr>
              <a:t> 데이터베이스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결제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대금 지불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스토리지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네트워킹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 err="1">
                <a:latin typeface="+mn-ea"/>
              </a:rPr>
              <a:t>콘텐츠</a:t>
            </a:r>
            <a:r>
              <a:rPr lang="ko-KR" altLang="en-US" sz="1200" dirty="0">
                <a:latin typeface="+mn-ea"/>
              </a:rPr>
              <a:t> 전송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개발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배포 및 </a:t>
            </a:r>
            <a:r>
              <a:rPr lang="ko-KR" altLang="en-US" sz="1200" dirty="0" err="1">
                <a:latin typeface="+mn-ea"/>
              </a:rPr>
              <a:t>워크플로를</a:t>
            </a:r>
            <a:r>
              <a:rPr lang="ko-KR" altLang="en-US" sz="1200" dirty="0">
                <a:latin typeface="+mn-ea"/>
              </a:rPr>
              <a:t> 지원하는 등 일련의 아마존의 현재 서비스는 모두 </a:t>
            </a:r>
            <a:r>
              <a:rPr lang="en-US" altLang="ko-KR" sz="1200" dirty="0">
                <a:latin typeface="+mn-ea"/>
              </a:rPr>
              <a:t>AWS </a:t>
            </a:r>
            <a:r>
              <a:rPr lang="ko-KR" altLang="en-US" sz="1200" dirty="0">
                <a:latin typeface="+mn-ea"/>
              </a:rPr>
              <a:t>에 </a:t>
            </a:r>
            <a:r>
              <a:rPr lang="ko-KR" altLang="en-US" sz="1200" dirty="0" smtClean="0">
                <a:latin typeface="+mn-ea"/>
              </a:rPr>
              <a:t>포함</a:t>
            </a:r>
            <a:endParaRPr lang="ko-KR" altLang="en-US" sz="1200" dirty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7771" y="794"/>
            <a:ext cx="33025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사물인터넷 핵심기술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556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23654" y="980728"/>
            <a:ext cx="3231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3) Cloud Platform – Google Cloud Platform</a:t>
            </a:r>
            <a:endParaRPr lang="ko-KR" altLang="en-US" sz="1200" dirty="0"/>
          </a:p>
        </p:txBody>
      </p:sp>
      <p:sp>
        <p:nvSpPr>
          <p:cNvPr id="18" name="직사각형 17"/>
          <p:cNvSpPr/>
          <p:nvPr/>
        </p:nvSpPr>
        <p:spPr>
          <a:xfrm>
            <a:off x="755576" y="1235679"/>
            <a:ext cx="8208912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 err="1"/>
              <a:t>구글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클라우드는</a:t>
            </a:r>
            <a:r>
              <a:rPr lang="ko-KR" altLang="en-US" sz="1200" dirty="0"/>
              <a:t> </a:t>
            </a:r>
            <a:r>
              <a:rPr lang="ko-KR" altLang="en-US" sz="1200" dirty="0" err="1"/>
              <a:t>구글의</a:t>
            </a:r>
            <a:r>
              <a:rPr lang="ko-KR" altLang="en-US" sz="1200" dirty="0"/>
              <a:t> 데이터센터 인프라를 기반으로 </a:t>
            </a:r>
            <a:r>
              <a:rPr lang="ko-KR" altLang="en-US" sz="1200" dirty="0" err="1"/>
              <a:t>컴퓨트</a:t>
            </a:r>
            <a:r>
              <a:rPr lang="en-US" altLang="ko-KR" sz="1200" dirty="0"/>
              <a:t>(Compute), </a:t>
            </a:r>
            <a:r>
              <a:rPr lang="ko-KR" altLang="en-US" sz="1200" dirty="0"/>
              <a:t>스토리지</a:t>
            </a:r>
            <a:r>
              <a:rPr lang="en-US" altLang="ko-KR" sz="1200" dirty="0"/>
              <a:t>(Storage), </a:t>
            </a:r>
            <a:r>
              <a:rPr lang="ko-KR" altLang="en-US" sz="1200" dirty="0" err="1"/>
              <a:t>빅데이터</a:t>
            </a:r>
            <a:r>
              <a:rPr lang="en-US" altLang="ko-KR" sz="1200" dirty="0"/>
              <a:t>(</a:t>
            </a:r>
            <a:r>
              <a:rPr lang="en-US" altLang="ko-KR" sz="1200" dirty="0" err="1"/>
              <a:t>BigData</a:t>
            </a:r>
            <a:r>
              <a:rPr lang="en-US" altLang="ko-KR" sz="1200" dirty="0"/>
              <a:t>), </a:t>
            </a:r>
            <a:r>
              <a:rPr lang="ko-KR" altLang="en-US" sz="1200" dirty="0" err="1"/>
              <a:t>머신러닝</a:t>
            </a:r>
            <a:r>
              <a:rPr lang="en-US" altLang="ko-KR" sz="1200" dirty="0"/>
              <a:t>(Machine Learning) </a:t>
            </a:r>
            <a:r>
              <a:rPr lang="ko-KR" altLang="en-US" sz="1200" dirty="0"/>
              <a:t>등의 서비스를 제공</a:t>
            </a:r>
          </a:p>
        </p:txBody>
      </p:sp>
      <p:pic>
        <p:nvPicPr>
          <p:cNvPr id="14" name="_x220090128" descr="EMB0000badc5b4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6" r="743" b="7658"/>
          <a:stretch>
            <a:fillRect/>
          </a:stretch>
        </p:blipFill>
        <p:spPr bwMode="auto">
          <a:xfrm>
            <a:off x="801607" y="1872370"/>
            <a:ext cx="8162881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07771" y="794"/>
            <a:ext cx="33025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사물인터넷 핵심기술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3050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23654" y="980728"/>
            <a:ext cx="2722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4</a:t>
            </a:r>
            <a:r>
              <a:rPr lang="en-US" altLang="ko-KR" sz="1200" dirty="0" smtClean="0"/>
              <a:t>) Cloud Platform – Microsoft Azure</a:t>
            </a:r>
            <a:endParaRPr lang="ko-KR" altLang="en-US" sz="1200" dirty="0"/>
          </a:p>
        </p:txBody>
      </p:sp>
      <p:sp>
        <p:nvSpPr>
          <p:cNvPr id="18" name="직사각형 17"/>
          <p:cNvSpPr/>
          <p:nvPr/>
        </p:nvSpPr>
        <p:spPr>
          <a:xfrm>
            <a:off x="755576" y="1235679"/>
            <a:ext cx="8208912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>
                <a:latin typeface="+mn-ea"/>
              </a:rPr>
              <a:t>기존의 전통적인 </a:t>
            </a:r>
            <a:r>
              <a:rPr lang="en-US" altLang="ko-KR" sz="1200" dirty="0">
                <a:latin typeface="+mn-ea"/>
              </a:rPr>
              <a:t>IaaS, </a:t>
            </a:r>
            <a:r>
              <a:rPr lang="en-US" altLang="ko-KR" sz="1200" dirty="0" err="1">
                <a:latin typeface="+mn-ea"/>
              </a:rPr>
              <a:t>Paas</a:t>
            </a:r>
            <a:r>
              <a:rPr lang="ko-KR" altLang="en-US" sz="1200" dirty="0">
                <a:latin typeface="+mn-ea"/>
              </a:rPr>
              <a:t>뿐만 아니라 </a:t>
            </a:r>
            <a:r>
              <a:rPr lang="en-US" altLang="ko-KR" sz="1200" dirty="0">
                <a:latin typeface="+mn-ea"/>
              </a:rPr>
              <a:t>CRM, </a:t>
            </a:r>
            <a:r>
              <a:rPr lang="en-US" altLang="ko-KR" sz="1200" dirty="0" err="1">
                <a:latin typeface="+mn-ea"/>
              </a:rPr>
              <a:t>Exhange</a:t>
            </a:r>
            <a:r>
              <a:rPr lang="en-US" altLang="ko-KR" sz="1200" dirty="0">
                <a:latin typeface="+mn-ea"/>
              </a:rPr>
              <a:t>, Office, SharePoint</a:t>
            </a:r>
            <a:r>
              <a:rPr lang="ko-KR" altLang="en-US" sz="1200" dirty="0">
                <a:latin typeface="+mn-ea"/>
              </a:rPr>
              <a:t>등 다양한 형태의 소프트웨어 서비스를 제공하며 윈도우 라이브</a:t>
            </a:r>
            <a:r>
              <a:rPr lang="en-US" altLang="ko-KR" sz="1200" dirty="0">
                <a:latin typeface="+mn-ea"/>
              </a:rPr>
              <a:t>, Xbox</a:t>
            </a:r>
            <a:r>
              <a:rPr lang="ko-KR" altLang="en-US" sz="1200" dirty="0">
                <a:latin typeface="+mn-ea"/>
              </a:rPr>
              <a:t>라이브와 같은 애플리케이션 서비스도 제공</a:t>
            </a:r>
          </a:p>
        </p:txBody>
      </p:sp>
      <p:pic>
        <p:nvPicPr>
          <p:cNvPr id="15" name="_x220083568" descr="EMB0000badc5b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73" y="2573785"/>
            <a:ext cx="5043870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643" y="1988840"/>
            <a:ext cx="3728429" cy="2215331"/>
          </a:xfrm>
          <a:prstGeom prst="rect">
            <a:avLst/>
          </a:prstGeom>
        </p:spPr>
      </p:pic>
      <p:pic>
        <p:nvPicPr>
          <p:cNvPr id="7170" name="Picture 2" descr="http://alvarodias.org/images/articles/originals/AzurePortalDashboard-Snapsho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023" y="4377548"/>
            <a:ext cx="3743049" cy="202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07771" y="794"/>
            <a:ext cx="33025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사물인터넷 핵심기술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5530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23654" y="980728"/>
            <a:ext cx="27186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5) Cloud Platform – Samsung Cloud</a:t>
            </a:r>
            <a:endParaRPr lang="ko-KR" altLang="en-US" sz="1200" dirty="0"/>
          </a:p>
        </p:txBody>
      </p:sp>
      <p:sp>
        <p:nvSpPr>
          <p:cNvPr id="18" name="직사각형 17"/>
          <p:cNvSpPr/>
          <p:nvPr/>
        </p:nvSpPr>
        <p:spPr>
          <a:xfrm>
            <a:off x="755576" y="1235679"/>
            <a:ext cx="8208912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 smtClean="0">
                <a:latin typeface="+mn-ea"/>
              </a:rPr>
              <a:t>국내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삼성은 </a:t>
            </a:r>
            <a:r>
              <a:rPr lang="ko-KR" altLang="en-US" sz="1200" dirty="0" err="1" smtClean="0">
                <a:latin typeface="+mn-ea"/>
              </a:rPr>
              <a:t>모바일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smtClean="0">
                <a:latin typeface="+mn-ea"/>
              </a:rPr>
              <a:t>가전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smtClean="0">
                <a:latin typeface="+mn-ea"/>
              </a:rPr>
              <a:t>자동차 등 다양한 기기를 연결해 사용할 수 있는 통합 </a:t>
            </a:r>
            <a:r>
              <a:rPr lang="ko-KR" altLang="en-US" sz="1200" dirty="0" err="1" smtClean="0">
                <a:latin typeface="+mn-ea"/>
              </a:rPr>
              <a:t>클라우드</a:t>
            </a:r>
            <a:r>
              <a:rPr lang="ko-KR" altLang="en-US" sz="1200" dirty="0" smtClean="0">
                <a:latin typeface="+mn-ea"/>
              </a:rPr>
              <a:t> 플랫폼 제공</a:t>
            </a:r>
            <a:endParaRPr lang="ko-KR" altLang="en-US" sz="1200" dirty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4581128"/>
            <a:ext cx="2376264" cy="17169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1782511"/>
            <a:ext cx="2963365" cy="2713973"/>
          </a:xfrm>
          <a:prstGeom prst="rect">
            <a:avLst/>
          </a:prstGeom>
        </p:spPr>
      </p:pic>
      <p:pic>
        <p:nvPicPr>
          <p:cNvPr id="8194" name="Picture 2" descr="https://hackster.imgix.net/uploads/image/file/170569/graph%2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04864"/>
            <a:ext cx="5256584" cy="2985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07771" y="794"/>
            <a:ext cx="33025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사물인터넷 핵심기술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1894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23654" y="980728"/>
            <a:ext cx="2627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6</a:t>
            </a:r>
            <a:r>
              <a:rPr lang="en-US" altLang="ko-KR" sz="1200" dirty="0" smtClean="0"/>
              <a:t>) Cloud Platform – SKT </a:t>
            </a:r>
            <a:r>
              <a:rPr lang="en-US" altLang="ko-KR" sz="1200" dirty="0" err="1" smtClean="0"/>
              <a:t>ThingPlug</a:t>
            </a:r>
            <a:endParaRPr lang="ko-KR" altLang="en-US" sz="1200" dirty="0"/>
          </a:p>
        </p:txBody>
      </p:sp>
      <p:sp>
        <p:nvSpPr>
          <p:cNvPr id="15" name="직사각형 14"/>
          <p:cNvSpPr/>
          <p:nvPr/>
        </p:nvSpPr>
        <p:spPr>
          <a:xfrm>
            <a:off x="827584" y="1396635"/>
            <a:ext cx="8064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국</a:t>
            </a:r>
            <a:r>
              <a:rPr lang="ko-KR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제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표준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(oneM2M, ETSI)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과 자체규격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(GMMP)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기반의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Open API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를 제공하고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SK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텔레콤의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경쟁력 있는 서비스 인프라의 기능을 제공</a:t>
            </a:r>
          </a:p>
        </p:txBody>
      </p:sp>
      <p:pic>
        <p:nvPicPr>
          <p:cNvPr id="17" name="_x217190544" descr="EMB00000bb40f9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93" y="2132856"/>
            <a:ext cx="5040738" cy="2379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_x217189744" descr="EMB00000bb40f9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797152"/>
            <a:ext cx="2912005" cy="1490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_x217189504" descr="EMB00000bb40f9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4797152"/>
            <a:ext cx="4354208" cy="1490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07771" y="794"/>
            <a:ext cx="33025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사물인터넷 핵심기술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7231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27584" y="1396635"/>
            <a:ext cx="80648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 smtClean="0">
                <a:latin typeface="+mn-ea"/>
              </a:rPr>
              <a:t>oneM2M</a:t>
            </a:r>
            <a:r>
              <a:rPr lang="ko-KR" altLang="en-US" sz="1200" dirty="0" smtClean="0">
                <a:latin typeface="+mn-ea"/>
              </a:rPr>
              <a:t>표준 기반의 사물인터넷 플랫폼</a:t>
            </a:r>
            <a:r>
              <a:rPr lang="en-US" altLang="ko-KR" sz="1200" dirty="0" smtClean="0">
                <a:latin typeface="+mn-ea"/>
              </a:rPr>
              <a:t>(SKT)</a:t>
            </a:r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 err="1" smtClean="0">
                <a:latin typeface="+mn-ea"/>
              </a:rPr>
              <a:t>사물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en-US" altLang="ko-KR" sz="1200" dirty="0" err="1">
                <a:latin typeface="+mn-ea"/>
              </a:rPr>
              <a:t>간에</a:t>
            </a:r>
            <a:r>
              <a:rPr lang="en-US" altLang="ko-KR" sz="1200" dirty="0">
                <a:latin typeface="+mn-ea"/>
              </a:rPr>
              <a:t> </a:t>
            </a:r>
            <a:r>
              <a:rPr lang="en-US" altLang="ko-KR" sz="1200" dirty="0" err="1">
                <a:latin typeface="+mn-ea"/>
              </a:rPr>
              <a:t>인터넷을</a:t>
            </a:r>
            <a:r>
              <a:rPr lang="en-US" altLang="ko-KR" sz="1200" dirty="0">
                <a:latin typeface="+mn-ea"/>
              </a:rPr>
              <a:t> 할 수 </a:t>
            </a:r>
            <a:r>
              <a:rPr lang="en-US" altLang="ko-KR" sz="1200" dirty="0" err="1">
                <a:latin typeface="+mn-ea"/>
              </a:rPr>
              <a:t>있는</a:t>
            </a:r>
            <a:r>
              <a:rPr lang="en-US" altLang="ko-KR" sz="1200" dirty="0">
                <a:latin typeface="+mn-ea"/>
              </a:rPr>
              <a:t> </a:t>
            </a:r>
            <a:r>
              <a:rPr lang="en-US" altLang="ko-KR" sz="1200" dirty="0" err="1">
                <a:latin typeface="+mn-ea"/>
              </a:rPr>
              <a:t>물적</a:t>
            </a:r>
            <a:r>
              <a:rPr lang="en-US" altLang="ko-KR" sz="1200" dirty="0">
                <a:latin typeface="+mn-ea"/>
              </a:rPr>
              <a:t> </a:t>
            </a:r>
            <a:r>
              <a:rPr lang="en-US" altLang="ko-KR" sz="1200" dirty="0" err="1">
                <a:latin typeface="+mn-ea"/>
              </a:rPr>
              <a:t>기반인</a:t>
            </a:r>
            <a:r>
              <a:rPr lang="en-US" altLang="ko-KR" sz="1200" dirty="0">
                <a:latin typeface="+mn-ea"/>
              </a:rPr>
              <a:t> </a:t>
            </a:r>
            <a:r>
              <a:rPr lang="en-US" altLang="ko-KR" sz="1200" dirty="0" err="1">
                <a:latin typeface="+mn-ea"/>
              </a:rPr>
              <a:t>통신</a:t>
            </a:r>
            <a:r>
              <a:rPr lang="en-US" altLang="ko-KR" sz="1200" dirty="0">
                <a:latin typeface="+mn-ea"/>
              </a:rPr>
              <a:t> </a:t>
            </a:r>
            <a:r>
              <a:rPr lang="en-US" altLang="ko-KR" sz="1200" dirty="0" err="1">
                <a:latin typeface="+mn-ea"/>
              </a:rPr>
              <a:t>네트워크가</a:t>
            </a:r>
            <a:r>
              <a:rPr lang="en-US" altLang="ko-KR" sz="1200" dirty="0">
                <a:latin typeface="+mn-ea"/>
              </a:rPr>
              <a:t> </a:t>
            </a:r>
            <a:r>
              <a:rPr lang="en-US" altLang="ko-KR" sz="1200" dirty="0" err="1">
                <a:latin typeface="+mn-ea"/>
              </a:rPr>
              <a:t>원활하게</a:t>
            </a:r>
            <a:r>
              <a:rPr lang="en-US" altLang="ko-KR" sz="1200" dirty="0">
                <a:latin typeface="+mn-ea"/>
              </a:rPr>
              <a:t> </a:t>
            </a:r>
            <a:r>
              <a:rPr lang="en-US" altLang="ko-KR" sz="1200" dirty="0" err="1">
                <a:latin typeface="+mn-ea"/>
              </a:rPr>
              <a:t>작동하도록</a:t>
            </a:r>
            <a:r>
              <a:rPr lang="en-US" altLang="ko-KR" sz="1200" dirty="0">
                <a:latin typeface="+mn-ea"/>
              </a:rPr>
              <a:t> </a:t>
            </a:r>
            <a:r>
              <a:rPr lang="en-US" altLang="ko-KR" sz="1200" dirty="0" err="1">
                <a:latin typeface="+mn-ea"/>
              </a:rPr>
              <a:t>지원되는</a:t>
            </a:r>
            <a:r>
              <a:rPr lang="en-US" altLang="ko-KR" sz="1200" dirty="0">
                <a:latin typeface="+mn-ea"/>
              </a:rPr>
              <a:t> </a:t>
            </a:r>
            <a:r>
              <a:rPr lang="en-US" altLang="ko-KR" sz="1200" dirty="0" err="1" smtClean="0">
                <a:latin typeface="+mn-ea"/>
              </a:rPr>
              <a:t>플랫폼</a:t>
            </a:r>
            <a:endParaRPr lang="en-US" altLang="ko-KR" sz="1200" dirty="0" smtClean="0">
              <a:latin typeface="+mn-ea"/>
            </a:endParaRPr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>
                <a:latin typeface="+mn-ea"/>
              </a:rPr>
              <a:t>oneM2M</a:t>
            </a:r>
            <a:r>
              <a:rPr lang="ko-KR" altLang="en-US" sz="1200" dirty="0">
                <a:latin typeface="+mn-ea"/>
              </a:rPr>
              <a:t>표준에서 제시하는 기본 기능에 사물 및 응용서비스에 대한 검색 기능을 강화하고 사물인터넷의 </a:t>
            </a:r>
            <a:r>
              <a:rPr lang="ko-KR" altLang="en-US" sz="1200" dirty="0" err="1">
                <a:latin typeface="+mn-ea"/>
              </a:rPr>
              <a:t>앱</a:t>
            </a:r>
            <a:r>
              <a:rPr lang="ko-KR" altLang="en-US" sz="1200" dirty="0">
                <a:latin typeface="+mn-ea"/>
              </a:rPr>
              <a:t> 생태계를 활성화 하기 위한 </a:t>
            </a:r>
            <a:r>
              <a:rPr lang="ko-KR" altLang="en-US" sz="1200" dirty="0" err="1">
                <a:latin typeface="+mn-ea"/>
              </a:rPr>
              <a:t>앱</a:t>
            </a:r>
            <a:r>
              <a:rPr lang="ko-KR" altLang="en-US" sz="1200" dirty="0">
                <a:latin typeface="+mn-ea"/>
              </a:rPr>
              <a:t> 거래기능 이 추가된 개방형 사물인터넷 </a:t>
            </a:r>
            <a:r>
              <a:rPr lang="ko-KR" altLang="en-US" sz="1200" dirty="0" smtClean="0">
                <a:latin typeface="+mn-ea"/>
              </a:rPr>
              <a:t>플랫폼</a:t>
            </a:r>
            <a:endParaRPr lang="en-US" altLang="ko-KR" sz="1200" dirty="0">
              <a:latin typeface="+mn-ea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3" name="_x217189664" descr="EMB00000bb40fa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079" y="2803160"/>
            <a:ext cx="4821238" cy="361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5" name="_x217190544" descr="EMB00000bb40fa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924" y="2875169"/>
            <a:ext cx="2810548" cy="1240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7" name="_x217190544" descr="EMB00000bb40fa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924" y="4147621"/>
            <a:ext cx="2810548" cy="102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9" name="_x217191104" descr="EMB00000bb40fa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924" y="5229200"/>
            <a:ext cx="2810548" cy="111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23654" y="980728"/>
            <a:ext cx="21368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7</a:t>
            </a:r>
            <a:r>
              <a:rPr lang="en-US" altLang="ko-KR" sz="1200" dirty="0" smtClean="0"/>
              <a:t>) Cloud Platform – Mobius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07771" y="794"/>
            <a:ext cx="33025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사물인터넷 핵심기술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114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27584" y="1396635"/>
            <a:ext cx="8064896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 smtClean="0">
                <a:latin typeface="+mn-ea"/>
              </a:rPr>
              <a:t>다양한 </a:t>
            </a:r>
            <a:r>
              <a:rPr lang="en-US" altLang="ko-KR" sz="1200" dirty="0" smtClean="0">
                <a:latin typeface="+mn-ea"/>
              </a:rPr>
              <a:t>IoT </a:t>
            </a:r>
            <a:r>
              <a:rPr lang="ko-KR" altLang="en-US" sz="1200" dirty="0" smtClean="0">
                <a:latin typeface="+mn-ea"/>
              </a:rPr>
              <a:t>디바이스를 기반으로 </a:t>
            </a:r>
            <a:r>
              <a:rPr lang="ko-KR" altLang="en-US" sz="1200" dirty="0" err="1" smtClean="0">
                <a:latin typeface="+mn-ea"/>
              </a:rPr>
              <a:t>센서값</a:t>
            </a:r>
            <a:r>
              <a:rPr lang="ko-KR" altLang="en-US" sz="1200" dirty="0" smtClean="0">
                <a:latin typeface="+mn-ea"/>
              </a:rPr>
              <a:t> 측정 및 장치제어를 지원하는 </a:t>
            </a:r>
            <a:r>
              <a:rPr lang="ko-KR" altLang="en-US" sz="1200" dirty="0" err="1" smtClean="0">
                <a:latin typeface="+mn-ea"/>
              </a:rPr>
              <a:t>클라우드</a:t>
            </a:r>
            <a:r>
              <a:rPr lang="ko-KR" altLang="en-US" sz="1200" dirty="0" smtClean="0">
                <a:latin typeface="+mn-ea"/>
              </a:rPr>
              <a:t> 환경 구성</a:t>
            </a:r>
            <a:endParaRPr lang="en-US" altLang="ko-KR" sz="1200" dirty="0" smtClean="0">
              <a:latin typeface="+mn-ea"/>
            </a:endParaRPr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 smtClean="0">
                <a:latin typeface="+mn-ea"/>
              </a:rPr>
              <a:t>IoT</a:t>
            </a:r>
            <a:r>
              <a:rPr lang="ko-KR" altLang="en-US" sz="1200" dirty="0" smtClean="0">
                <a:latin typeface="+mn-ea"/>
              </a:rPr>
              <a:t>표준 프로토콜 및 </a:t>
            </a:r>
            <a:r>
              <a:rPr lang="en-US" altLang="ko-KR" sz="1200" dirty="0" smtClean="0">
                <a:latin typeface="+mn-ea"/>
              </a:rPr>
              <a:t>API</a:t>
            </a:r>
            <a:r>
              <a:rPr lang="ko-KR" altLang="en-US" sz="1200" dirty="0" smtClean="0">
                <a:latin typeface="+mn-ea"/>
              </a:rPr>
              <a:t>지원</a:t>
            </a:r>
            <a:endParaRPr lang="en-US" altLang="ko-KR" sz="1200" dirty="0">
              <a:latin typeface="+mn-ea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23654" y="980728"/>
            <a:ext cx="2159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8</a:t>
            </a:r>
            <a:r>
              <a:rPr lang="en-US" altLang="ko-KR" sz="1200" dirty="0" smtClean="0"/>
              <a:t>) Cloud Platform – </a:t>
            </a:r>
            <a:r>
              <a:rPr lang="en-US" altLang="ko-KR" sz="1200" dirty="0" err="1" smtClean="0"/>
              <a:t>Ubidots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00" y="2276872"/>
            <a:ext cx="4851998" cy="3744416"/>
          </a:xfrm>
          <a:prstGeom prst="rect">
            <a:avLst/>
          </a:prstGeom>
        </p:spPr>
      </p:pic>
      <p:pic>
        <p:nvPicPr>
          <p:cNvPr id="9222" name="Picture 6" descr="ubidots에 대한 이미지 검색결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855" y="2276872"/>
            <a:ext cx="3827162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107771" y="794"/>
            <a:ext cx="33025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사물인터넷 핵심기술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5610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3" y="3717031"/>
            <a:ext cx="3031990" cy="268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51720" y="2125875"/>
            <a:ext cx="6926238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4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</a:t>
            </a:r>
            <a:r>
              <a:rPr lang="en-US" altLang="ko-KR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nternet</a:t>
            </a:r>
            <a:r>
              <a:rPr lang="en-US" altLang="ko-KR" sz="2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4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</a:t>
            </a:r>
            <a:r>
              <a:rPr lang="en-US" altLang="ko-KR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f</a:t>
            </a:r>
            <a:r>
              <a:rPr lang="en-US" altLang="ko-KR" sz="2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43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</a:t>
            </a:r>
            <a:r>
              <a:rPr lang="en-US" altLang="ko-KR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hings</a:t>
            </a:r>
          </a:p>
          <a:p>
            <a:pPr algn="r">
              <a:lnSpc>
                <a:spcPct val="150000"/>
              </a:lnSpc>
            </a:pPr>
            <a:r>
              <a:rPr lang="en-US" altLang="ko-KR" sz="2600" b="1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Technology</a:t>
            </a:r>
            <a:endParaRPr lang="ko-KR" altLang="en-US" sz="26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2750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691680" y="1264285"/>
            <a:ext cx="7128792" cy="1164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/>
              <a:t>저전력 네트워킹과 물리적으로 어떠한 환경에서도 안정적으로 데이터를 수집하고 제공</a:t>
            </a:r>
            <a:endParaRPr lang="en-US" altLang="ko-KR" sz="1200" dirty="0"/>
          </a:p>
          <a:p>
            <a:pPr marL="285750" indent="-2857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 err="1"/>
              <a:t>Zigbee</a:t>
            </a:r>
            <a:r>
              <a:rPr lang="ko-KR" altLang="en-US" sz="1200" dirty="0"/>
              <a:t>와 같은 경량화 통신 프로토콜들이 사용되기 시작</a:t>
            </a:r>
          </a:p>
          <a:p>
            <a:pPr marL="285750" indent="-2857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/>
              <a:t>인터넷을 기반으로 자원 제약적 사물들이 포함된 사물인터넷 내의 모든 사물들을 연결하기 위해서는 </a:t>
            </a:r>
            <a:r>
              <a:rPr lang="en-US" altLang="ko-KR" sz="1200" dirty="0"/>
              <a:t>TCP/IP </a:t>
            </a:r>
            <a:r>
              <a:rPr lang="ko-KR" altLang="en-US" sz="1200" dirty="0"/>
              <a:t>기반의 인터넷 프로토콜 기술들</a:t>
            </a:r>
            <a:r>
              <a:rPr lang="en-US" altLang="ko-KR" sz="1200" dirty="0"/>
              <a:t>(</a:t>
            </a:r>
            <a:r>
              <a:rPr lang="ko-KR" altLang="en-US" sz="1200" dirty="0"/>
              <a:t>예를 들어</a:t>
            </a:r>
            <a:r>
              <a:rPr lang="en-US" altLang="ko-KR" sz="1200" dirty="0"/>
              <a:t>, IP</a:t>
            </a:r>
            <a:r>
              <a:rPr lang="ko-KR" altLang="en-US" sz="1200" dirty="0"/>
              <a:t>주소 등</a:t>
            </a:r>
            <a:r>
              <a:rPr lang="en-US" altLang="ko-KR" sz="1200" dirty="0"/>
              <a:t>)</a:t>
            </a:r>
            <a:r>
              <a:rPr lang="ko-KR" altLang="en-US" sz="1200" dirty="0"/>
              <a:t>이 필요</a:t>
            </a:r>
          </a:p>
        </p:txBody>
      </p:sp>
      <p:grpSp>
        <p:nvGrpSpPr>
          <p:cNvPr id="33" name="그룹 58"/>
          <p:cNvGrpSpPr/>
          <p:nvPr/>
        </p:nvGrpSpPr>
        <p:grpSpPr>
          <a:xfrm>
            <a:off x="217740" y="1122652"/>
            <a:ext cx="1247629" cy="1254060"/>
            <a:chOff x="347887" y="1421538"/>
            <a:chExt cx="3025934" cy="3041532"/>
          </a:xfrm>
        </p:grpSpPr>
        <p:grpSp>
          <p:nvGrpSpPr>
            <p:cNvPr id="34" name="그룹 93"/>
            <p:cNvGrpSpPr/>
            <p:nvPr/>
          </p:nvGrpSpPr>
          <p:grpSpPr>
            <a:xfrm>
              <a:off x="347887" y="1421538"/>
              <a:ext cx="3025934" cy="3041532"/>
              <a:chOff x="3602743" y="3054752"/>
              <a:chExt cx="1828622" cy="1838048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3602743" y="3064178"/>
                <a:ext cx="1828622" cy="182862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원형 36"/>
              <p:cNvSpPr/>
              <p:nvPr/>
            </p:nvSpPr>
            <p:spPr>
              <a:xfrm>
                <a:off x="3602845" y="3054752"/>
                <a:ext cx="1828419" cy="1828419"/>
              </a:xfrm>
              <a:prstGeom prst="pie">
                <a:avLst>
                  <a:gd name="adj1" fmla="val 10797676"/>
                  <a:gd name="adj2" fmla="val 435"/>
                </a:avLst>
              </a:prstGeom>
              <a:solidFill>
                <a:srgbClr val="00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3756021" y="3217457"/>
                <a:ext cx="1522068" cy="15220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sp>
          <p:nvSpPr>
            <p:cNvPr id="35" name="Text Box 39"/>
            <p:cNvSpPr txBox="1">
              <a:spLocks noChangeArrowheads="1"/>
            </p:cNvSpPr>
            <p:nvPr/>
          </p:nvSpPr>
          <p:spPr bwMode="auto">
            <a:xfrm>
              <a:off x="1281122" y="2971098"/>
              <a:ext cx="184896" cy="2751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 sz="1200" b="1">
                <a:solidFill>
                  <a:srgbClr val="000000"/>
                </a:solidFill>
                <a:latin typeface="Trebuchet MS" pitchFamily="34" charset="0"/>
              </a:endParaRPr>
            </a:p>
          </p:txBody>
        </p:sp>
      </p:grpSp>
      <p:sp>
        <p:nvSpPr>
          <p:cNvPr id="39" name="TextBox 182"/>
          <p:cNvSpPr txBox="1"/>
          <p:nvPr/>
        </p:nvSpPr>
        <p:spPr>
          <a:xfrm>
            <a:off x="353574" y="1589863"/>
            <a:ext cx="954098" cy="33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>
            <a:bevelT/>
          </a:sp3d>
        </p:spPr>
        <p:txBody>
          <a:bodyPr wrap="square" lIns="91424" tIns="45712" rIns="91424" bIns="45712" anchor="ctr">
            <a:spAutoFit/>
            <a:sp3d prstMaterial="softEdge">
              <a:bevelT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4762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Arial" pitchFamily="34" charset="0"/>
                <a:cs typeface="Arial" pitchFamily="34" charset="0"/>
              </a:rPr>
              <a:t>Network</a:t>
            </a:r>
            <a:endParaRPr lang="ko-KR" altLang="en-US" sz="1600" dirty="0">
              <a:solidFill>
                <a:schemeClr val="tx1">
                  <a:lumMod val="75000"/>
                  <a:lumOff val="25000"/>
                  <a:alpha val="99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2" name="_x219212352" descr="EMB0000badc599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304" y="2821860"/>
            <a:ext cx="4179406" cy="187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_x217191744" descr="EMB00000bb40fd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852936"/>
            <a:ext cx="4210244" cy="355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107771" y="794"/>
            <a:ext cx="33025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사물인터넷 핵심기술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1133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23654" y="980728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사물인터넷 통신 기능</a:t>
            </a:r>
            <a:endParaRPr lang="ko-KR" altLang="en-US" sz="1400" b="1" dirty="0"/>
          </a:p>
        </p:txBody>
      </p:sp>
      <p:sp>
        <p:nvSpPr>
          <p:cNvPr id="27" name="직사각형 26"/>
          <p:cNvSpPr/>
          <p:nvPr/>
        </p:nvSpPr>
        <p:spPr>
          <a:xfrm>
            <a:off x="457428" y="1586917"/>
            <a:ext cx="8219027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ko-KR" altLang="en-US" sz="1400" dirty="0"/>
              <a:t>사물인터넷</a:t>
            </a:r>
            <a:r>
              <a:rPr lang="en-US" altLang="ko-KR" sz="1400" dirty="0"/>
              <a:t>(IoT; Internet of Things)</a:t>
            </a:r>
            <a:r>
              <a:rPr lang="ko-KR" altLang="en-US" sz="1400" dirty="0"/>
              <a:t>은 모든 사물에 통신기술을 이용하여 상호 연결함에 따라 다양한 자원을 공유하여 서비스를 제공할 수 있는 통신 </a:t>
            </a:r>
            <a:r>
              <a:rPr lang="ko-KR" altLang="en-US" sz="1400" dirty="0" smtClean="0"/>
              <a:t>환경 의미</a:t>
            </a:r>
            <a:endParaRPr lang="en-US" altLang="ko-KR" sz="1400" dirty="0" smtClean="0"/>
          </a:p>
          <a:p>
            <a:pPr algn="just" fontAlgn="base">
              <a:lnSpc>
                <a:spcPct val="150000"/>
              </a:lnSpc>
            </a:pPr>
            <a:endParaRPr lang="ko-KR" altLang="en-US" sz="1400" dirty="0"/>
          </a:p>
        </p:txBody>
      </p:sp>
      <p:sp>
        <p:nvSpPr>
          <p:cNvPr id="28" name="직사각형 27"/>
          <p:cNvSpPr/>
          <p:nvPr/>
        </p:nvSpPr>
        <p:spPr>
          <a:xfrm>
            <a:off x="683568" y="2379005"/>
            <a:ext cx="82190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/>
              <a:t>저전력 네트워킹과 물리적으로 어떠한 환경에서도 안정적으로 데이터를 수집하고 </a:t>
            </a:r>
            <a:r>
              <a:rPr lang="ko-KR" altLang="en-US" sz="1200" dirty="0" smtClean="0"/>
              <a:t>제공</a:t>
            </a:r>
            <a:endParaRPr lang="en-US" altLang="ko-KR" sz="1200" dirty="0" smtClean="0"/>
          </a:p>
          <a:p>
            <a:pPr marL="285750" indent="-2857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 err="1"/>
              <a:t>Zigbee</a:t>
            </a:r>
            <a:r>
              <a:rPr lang="ko-KR" altLang="en-US" sz="1200" dirty="0"/>
              <a:t>와 같은 경량화 통신 프로토콜들이 사용되기 시작</a:t>
            </a:r>
          </a:p>
          <a:p>
            <a:pPr marL="285750" indent="-2857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/>
              <a:t>인터넷을 기반으로 자원 제약적 사물들이 포함된 사물인터넷 내의 모든 사물들을 연결하기 위해서는 </a:t>
            </a:r>
            <a:r>
              <a:rPr lang="en-US" altLang="ko-KR" sz="1200" dirty="0"/>
              <a:t>TCP/IP </a:t>
            </a:r>
            <a:r>
              <a:rPr lang="ko-KR" altLang="en-US" sz="1200" dirty="0"/>
              <a:t>기반의 인터넷 프로토콜 기술들</a:t>
            </a:r>
            <a:r>
              <a:rPr lang="en-US" altLang="ko-KR" sz="1200" dirty="0"/>
              <a:t>(</a:t>
            </a:r>
            <a:r>
              <a:rPr lang="ko-KR" altLang="en-US" sz="1200" dirty="0"/>
              <a:t>예를 들어</a:t>
            </a:r>
            <a:r>
              <a:rPr lang="en-US" altLang="ko-KR" sz="1200" dirty="0"/>
              <a:t>, IP</a:t>
            </a:r>
            <a:r>
              <a:rPr lang="ko-KR" altLang="en-US" sz="1200" dirty="0"/>
              <a:t>주소 등</a:t>
            </a:r>
            <a:r>
              <a:rPr lang="en-US" altLang="ko-KR" sz="1200" dirty="0"/>
              <a:t>)</a:t>
            </a:r>
            <a:r>
              <a:rPr lang="ko-KR" altLang="en-US" sz="1200" dirty="0"/>
              <a:t>이 </a:t>
            </a:r>
            <a:r>
              <a:rPr lang="ko-KR" altLang="en-US" sz="1200" dirty="0" smtClean="0"/>
              <a:t>필요</a:t>
            </a:r>
            <a:endParaRPr lang="ko-KR" altLang="en-US" sz="1200" dirty="0"/>
          </a:p>
        </p:txBody>
      </p:sp>
      <p:pic>
        <p:nvPicPr>
          <p:cNvPr id="29" name="_x219212352" descr="EMB0000badc599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99" y="3907146"/>
            <a:ext cx="4237038" cy="190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107771" y="794"/>
            <a:ext cx="33025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사물인터넷 핵심기술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2083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23654" y="980728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사물인터넷 통신 기능</a:t>
            </a:r>
            <a:endParaRPr lang="ko-KR" altLang="en-US" sz="14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107771" y="794"/>
            <a:ext cx="33025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사물인터넷 핵심기술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57428" y="1412776"/>
            <a:ext cx="821902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400" dirty="0" smtClean="0"/>
              <a:t>서비스와 </a:t>
            </a:r>
            <a:r>
              <a:rPr lang="ko-KR" altLang="en-US" sz="1400" dirty="0"/>
              <a:t>디바이스 혹인 게이트웨이 간의 통신을 </a:t>
            </a:r>
            <a:r>
              <a:rPr lang="ko-KR" altLang="en-US" sz="1400" dirty="0" smtClean="0"/>
              <a:t>지원 </a:t>
            </a:r>
            <a:r>
              <a:rPr lang="ko-KR" altLang="en-US" sz="1400" dirty="0" err="1" smtClean="0"/>
              <a:t>해야하며</a:t>
            </a:r>
            <a:r>
              <a:rPr lang="en-US" altLang="ko-KR" sz="1400" dirty="0"/>
              <a:t>, </a:t>
            </a:r>
            <a:r>
              <a:rPr lang="ko-KR" altLang="en-US" sz="1400" dirty="0"/>
              <a:t>복수통신 기술도 사용 </a:t>
            </a:r>
            <a:r>
              <a:rPr lang="ko-KR" altLang="en-US" sz="1400" dirty="0" smtClean="0"/>
              <a:t>가능</a:t>
            </a:r>
            <a:endParaRPr lang="en-US" altLang="ko-KR" sz="1400" dirty="0" smtClean="0"/>
          </a:p>
          <a:p>
            <a:pPr marL="285750" indent="-2857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400" dirty="0"/>
              <a:t>네트워크에 연결된 개체는 다른 객체와 </a:t>
            </a:r>
            <a:r>
              <a:rPr lang="en-US" altLang="ko-KR" sz="1400" dirty="0"/>
              <a:t>P2P</a:t>
            </a:r>
            <a:r>
              <a:rPr lang="ko-KR" altLang="en-US" sz="1400" dirty="0"/>
              <a:t>통신이 가능해야 하며</a:t>
            </a:r>
            <a:r>
              <a:rPr lang="en-US" altLang="ko-KR" sz="1400" dirty="0"/>
              <a:t>, </a:t>
            </a:r>
            <a:r>
              <a:rPr lang="ko-KR" altLang="en-US" sz="1400" dirty="0"/>
              <a:t>네트워크 구조로부터의 서비스 독립을 위해 네트워크 추상화가 반드시 제공</a:t>
            </a:r>
          </a:p>
          <a:p>
            <a:pPr marL="285750" indent="-285750" fontAlgn="base">
              <a:lnSpc>
                <a:spcPct val="150000"/>
              </a:lnSpc>
              <a:buFont typeface="Arial" pitchFamily="34" charset="0"/>
              <a:buChar char="•"/>
            </a:pPr>
            <a:endParaRPr lang="ko-KR" altLang="en-US" sz="1400" dirty="0"/>
          </a:p>
        </p:txBody>
      </p:sp>
      <p:sp>
        <p:nvSpPr>
          <p:cNvPr id="32" name="직사각형 31"/>
          <p:cNvSpPr/>
          <p:nvPr/>
        </p:nvSpPr>
        <p:spPr>
          <a:xfrm>
            <a:off x="899591" y="2797771"/>
            <a:ext cx="777686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lnSpc>
                <a:spcPct val="150000"/>
              </a:lnSpc>
              <a:buFont typeface="+mj-lt"/>
              <a:buAutoNum type="arabicParenR"/>
            </a:pPr>
            <a:r>
              <a:rPr lang="en-US" altLang="ko-KR" sz="1200" dirty="0" err="1"/>
              <a:t>Anycast</a:t>
            </a:r>
            <a:r>
              <a:rPr lang="en-US" altLang="ko-KR" sz="1200" dirty="0"/>
              <a:t>, unicast, multicast, broadcast</a:t>
            </a:r>
            <a:r>
              <a:rPr lang="ko-KR" altLang="en-US" sz="1200" dirty="0"/>
              <a:t>를 지원해야 하며</a:t>
            </a:r>
            <a:r>
              <a:rPr lang="en-US" altLang="ko-KR" sz="1200" dirty="0"/>
              <a:t>, broadcast</a:t>
            </a:r>
            <a:r>
              <a:rPr lang="ko-KR" altLang="en-US" sz="1200" dirty="0"/>
              <a:t>는 부하감소를 위해 가능한 경우 </a:t>
            </a:r>
            <a:r>
              <a:rPr lang="en-US" altLang="ko-KR" sz="1200" dirty="0"/>
              <a:t>multicast</a:t>
            </a:r>
            <a:r>
              <a:rPr lang="ko-KR" altLang="en-US" sz="1200" dirty="0"/>
              <a:t>나 </a:t>
            </a:r>
            <a:r>
              <a:rPr lang="en-US" altLang="ko-KR" sz="1200" dirty="0" err="1"/>
              <a:t>anycast</a:t>
            </a:r>
            <a:r>
              <a:rPr lang="ko-KR" altLang="en-US" sz="1200" dirty="0"/>
              <a:t>로 대체할 수 있어야 한다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marL="342900" indent="-342900" fontAlgn="base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200" dirty="0" smtClean="0"/>
              <a:t>메시지 </a:t>
            </a:r>
            <a:r>
              <a:rPr lang="ko-KR" altLang="en-US" sz="1200" dirty="0"/>
              <a:t>전송 스케줄링을 지원하며 전송 지연 허용 범위를 항시 인식할 수 있도록 해야 한다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marL="342900" indent="-342900" fontAlgn="base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200" dirty="0" smtClean="0"/>
              <a:t>대기 </a:t>
            </a:r>
            <a:r>
              <a:rPr lang="ko-KR" altLang="en-US" sz="1200" dirty="0"/>
              <a:t>모드</a:t>
            </a:r>
            <a:r>
              <a:rPr lang="en-US" altLang="ko-KR" sz="1200" dirty="0"/>
              <a:t>(sleeping-mode) </a:t>
            </a:r>
            <a:r>
              <a:rPr lang="ko-KR" altLang="en-US" sz="1200" dirty="0"/>
              <a:t>환경에서 통신이 가능해야 한다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marL="342900" indent="-342900" fontAlgn="base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200" dirty="0" smtClean="0"/>
              <a:t>통신 </a:t>
            </a:r>
            <a:r>
              <a:rPr lang="ko-KR" altLang="en-US" sz="1200" dirty="0"/>
              <a:t>서비스는 최적화된 메시지 통신 경로를 선택할 수 있어야 하며</a:t>
            </a:r>
            <a:r>
              <a:rPr lang="en-US" altLang="ko-KR" sz="1200" dirty="0"/>
              <a:t>, </a:t>
            </a:r>
            <a:r>
              <a:rPr lang="ko-KR" altLang="en-US" sz="1200" dirty="0"/>
              <a:t>통신이 실패 할 경우 이를 알릴 수 있는 </a:t>
            </a:r>
            <a:r>
              <a:rPr lang="ko-KR" altLang="en-US" sz="1200" dirty="0" err="1"/>
              <a:t>알람</a:t>
            </a:r>
            <a:r>
              <a:rPr lang="ko-KR" altLang="en-US" sz="1200" dirty="0"/>
              <a:t> 기능이 포함되어야 한다</a:t>
            </a:r>
            <a:r>
              <a:rPr lang="en-US" altLang="ko-KR" sz="1200" dirty="0" smtClean="0"/>
              <a:t>.</a:t>
            </a:r>
            <a:r>
              <a:rPr lang="ko-KR" altLang="en-US" sz="1200" dirty="0"/>
              <a:t> </a:t>
            </a:r>
            <a:endParaRPr lang="en-US" altLang="ko-KR" sz="1200" dirty="0" smtClean="0"/>
          </a:p>
          <a:p>
            <a:pPr marL="342900" indent="-342900" fontAlgn="base">
              <a:lnSpc>
                <a:spcPct val="150000"/>
              </a:lnSpc>
              <a:buFont typeface="+mj-lt"/>
              <a:buAutoNum type="arabicParenR"/>
            </a:pPr>
            <a:r>
              <a:rPr lang="ko-KR" altLang="en-US" sz="1200" dirty="0" smtClean="0"/>
              <a:t>사물인터넷 </a:t>
            </a:r>
            <a:r>
              <a:rPr lang="ko-KR" altLang="en-US" sz="1200" dirty="0"/>
              <a:t>서비스를 제공하기 위해서는 다양한 객체 간의 통신을 지원하기 위한 </a:t>
            </a:r>
            <a:r>
              <a:rPr lang="ko-KR" altLang="en-US" sz="1200" dirty="0" err="1"/>
              <a:t>이종망</a:t>
            </a:r>
            <a:r>
              <a:rPr lang="en-US" altLang="ko-KR" sz="1200" dirty="0"/>
              <a:t>(heterogeneous networks) </a:t>
            </a:r>
            <a:r>
              <a:rPr lang="ko-KR" altLang="en-US" sz="1200" dirty="0"/>
              <a:t>간 통신을 가능하게 해야 하며 이에 대한 </a:t>
            </a:r>
            <a:r>
              <a:rPr lang="ko-KR" altLang="en-US" sz="1200" dirty="0" err="1"/>
              <a:t>확장성</a:t>
            </a:r>
            <a:r>
              <a:rPr lang="en-US" altLang="ko-KR" sz="1200" dirty="0"/>
              <a:t>, </a:t>
            </a:r>
            <a:r>
              <a:rPr lang="ko-KR" altLang="en-US" sz="1200" dirty="0"/>
              <a:t>이동성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무결성</a:t>
            </a:r>
            <a:r>
              <a:rPr lang="en-US" altLang="ko-KR" sz="1200" dirty="0"/>
              <a:t>, </a:t>
            </a:r>
            <a:r>
              <a:rPr lang="ko-KR" altLang="en-US" sz="1200" dirty="0"/>
              <a:t>연결성 등을 </a:t>
            </a:r>
            <a:r>
              <a:rPr lang="ko-KR" altLang="en-US" sz="1200" dirty="0" smtClean="0"/>
              <a:t>보장</a:t>
            </a:r>
            <a:endParaRPr lang="ko-KR" altLang="en-US" sz="1200" dirty="0"/>
          </a:p>
          <a:p>
            <a:pPr marL="342900" indent="-342900" fontAlgn="base">
              <a:lnSpc>
                <a:spcPct val="150000"/>
              </a:lnSpc>
              <a:buFont typeface="+mj-lt"/>
              <a:buAutoNum type="arabicParenR"/>
            </a:pP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5916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457428" y="1412776"/>
            <a:ext cx="850706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400" dirty="0">
                <a:latin typeface="+mn-ea"/>
              </a:rPr>
              <a:t>사물인터넷 환경에서는 다양한 종류의 사물기기들이 존재하며 빈번한 데이터 전달 및 교환이 </a:t>
            </a:r>
            <a:r>
              <a:rPr lang="ko-KR" altLang="en-US" sz="1400" dirty="0" smtClean="0">
                <a:latin typeface="+mn-ea"/>
              </a:rPr>
              <a:t>발생</a:t>
            </a:r>
            <a:endParaRPr lang="en-US" altLang="ko-KR" sz="1400" dirty="0" smtClean="0">
              <a:latin typeface="+mn-ea"/>
            </a:endParaRPr>
          </a:p>
          <a:p>
            <a:pPr marL="285750" indent="-2857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400" dirty="0" err="1">
                <a:latin typeface="+mn-ea"/>
              </a:rPr>
              <a:t>동작하는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err="1">
                <a:latin typeface="+mn-ea"/>
              </a:rPr>
              <a:t>네트워크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err="1">
                <a:latin typeface="+mn-ea"/>
              </a:rPr>
              <a:t>환경은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err="1">
                <a:latin typeface="+mn-ea"/>
              </a:rPr>
              <a:t>메시지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err="1">
                <a:latin typeface="+mn-ea"/>
              </a:rPr>
              <a:t>전달의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err="1">
                <a:latin typeface="+mn-ea"/>
              </a:rPr>
              <a:t>손실이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err="1">
                <a:latin typeface="+mn-ea"/>
              </a:rPr>
              <a:t>자주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err="1">
                <a:latin typeface="+mn-ea"/>
              </a:rPr>
              <a:t>발생하여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err="1">
                <a:latin typeface="+mn-ea"/>
              </a:rPr>
              <a:t>안정적인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err="1">
                <a:latin typeface="+mn-ea"/>
              </a:rPr>
              <a:t>네트워크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err="1">
                <a:latin typeface="+mn-ea"/>
              </a:rPr>
              <a:t>환경</a:t>
            </a:r>
            <a:r>
              <a:rPr lang="en-US" altLang="ko-KR" sz="1400" dirty="0">
                <a:latin typeface="+mn-ea"/>
              </a:rPr>
              <a:t>, </a:t>
            </a:r>
            <a:r>
              <a:rPr lang="en-US" altLang="ko-KR" sz="1400" dirty="0" err="1">
                <a:latin typeface="+mn-ea"/>
              </a:rPr>
              <a:t>하드웨어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err="1">
                <a:latin typeface="+mn-ea"/>
              </a:rPr>
              <a:t>특성</a:t>
            </a:r>
            <a:r>
              <a:rPr lang="en-US" altLang="ko-KR" sz="1400" dirty="0">
                <a:latin typeface="+mn-ea"/>
              </a:rPr>
              <a:t>(</a:t>
            </a:r>
            <a:r>
              <a:rPr lang="en-US" altLang="ko-KR" sz="1400" dirty="0" err="1">
                <a:latin typeface="+mn-ea"/>
              </a:rPr>
              <a:t>메모리</a:t>
            </a:r>
            <a:r>
              <a:rPr lang="en-US" altLang="ko-KR" sz="1400" dirty="0">
                <a:latin typeface="+mn-ea"/>
              </a:rPr>
              <a:t> 및 </a:t>
            </a:r>
            <a:r>
              <a:rPr lang="en-US" altLang="ko-KR" sz="1400" dirty="0" err="1">
                <a:latin typeface="+mn-ea"/>
              </a:rPr>
              <a:t>CPU사양</a:t>
            </a:r>
            <a:r>
              <a:rPr lang="en-US" altLang="ko-KR" sz="1400" dirty="0">
                <a:latin typeface="+mn-ea"/>
              </a:rPr>
              <a:t>), 저 </a:t>
            </a:r>
            <a:r>
              <a:rPr lang="en-US" altLang="ko-KR" sz="1400" dirty="0" err="1">
                <a:latin typeface="+mn-ea"/>
              </a:rPr>
              <a:t>전력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err="1">
                <a:latin typeface="+mn-ea"/>
              </a:rPr>
              <a:t>등의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err="1">
                <a:latin typeface="+mn-ea"/>
              </a:rPr>
              <a:t>동작환경을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err="1" smtClean="0">
                <a:latin typeface="+mn-ea"/>
              </a:rPr>
              <a:t>요구</a:t>
            </a:r>
            <a:endParaRPr lang="ko-KR" altLang="en-US" sz="1400" dirty="0">
              <a:latin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11560" y="2708920"/>
            <a:ext cx="17680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1) HTTP Protocol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99592" y="3140968"/>
            <a:ext cx="7848872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100" dirty="0">
                <a:latin typeface="+mn-ea"/>
              </a:rPr>
              <a:t>www(World Wide Web)</a:t>
            </a:r>
            <a:r>
              <a:rPr lang="ko-KR" altLang="en-US" sz="1100" dirty="0">
                <a:latin typeface="+mn-ea"/>
              </a:rPr>
              <a:t>에서 사용되는 통신규약으로 클라이언트와 서버간의 정보를 주고받을 수 있는 어플리케이션 계층 </a:t>
            </a:r>
            <a:r>
              <a:rPr lang="ko-KR" altLang="en-US" sz="1100" dirty="0" smtClean="0">
                <a:latin typeface="+mn-ea"/>
              </a:rPr>
              <a:t>프로토콜</a:t>
            </a:r>
            <a:endParaRPr lang="en-US" altLang="ko-KR" sz="1100" dirty="0" smtClean="0">
              <a:latin typeface="+mn-ea"/>
            </a:endParaRPr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100" dirty="0"/>
              <a:t>HTML </a:t>
            </a:r>
            <a:r>
              <a:rPr lang="ko-KR" altLang="en-US" sz="1100" dirty="0"/>
              <a:t>문서를 주고 </a:t>
            </a:r>
            <a:r>
              <a:rPr lang="ko-KR" altLang="en-US" sz="1100" dirty="0" smtClean="0"/>
              <a:t>받는데 </a:t>
            </a:r>
            <a:r>
              <a:rPr lang="ko-KR" altLang="en-US" sz="1100" dirty="0"/>
              <a:t>쓰이며 </a:t>
            </a:r>
            <a:r>
              <a:rPr lang="en-US" altLang="ko-KR" sz="1100" dirty="0"/>
              <a:t>TCP</a:t>
            </a:r>
            <a:r>
              <a:rPr lang="ko-KR" altLang="en-US" sz="1100" dirty="0"/>
              <a:t>와 </a:t>
            </a:r>
            <a:r>
              <a:rPr lang="en-US" altLang="ko-KR" sz="1100" dirty="0"/>
              <a:t>UDP</a:t>
            </a:r>
            <a:r>
              <a:rPr lang="ko-KR" altLang="en-US" sz="1100" dirty="0"/>
              <a:t>를 전송계층으로 </a:t>
            </a:r>
            <a:r>
              <a:rPr lang="ko-KR" altLang="en-US" sz="1100" dirty="0" smtClean="0"/>
              <a:t>사용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클라이언트와 서</a:t>
            </a:r>
            <a:r>
              <a:rPr lang="ko-KR" altLang="en-US" sz="1100" dirty="0"/>
              <a:t>버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사이에 요청</a:t>
            </a:r>
            <a:r>
              <a:rPr lang="en-US" altLang="ko-KR" sz="1100" dirty="0"/>
              <a:t>/</a:t>
            </a:r>
            <a:r>
              <a:rPr lang="ko-KR" altLang="en-US" sz="1100" dirty="0" smtClean="0"/>
              <a:t>응답 기반 </a:t>
            </a:r>
            <a:r>
              <a:rPr lang="ko-KR" altLang="en-US" sz="1100" dirty="0"/>
              <a:t>데이터 교환 방식</a:t>
            </a:r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endParaRPr lang="ko-KR" altLang="en-US" sz="1100" dirty="0">
              <a:latin typeface="+mn-ea"/>
            </a:endParaRPr>
          </a:p>
        </p:txBody>
      </p:sp>
      <p:pic>
        <p:nvPicPr>
          <p:cNvPr id="43" name="_x220083808" descr="EMB0000badc5ad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791" y="4164930"/>
            <a:ext cx="4737697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직사각형 43"/>
          <p:cNvSpPr/>
          <p:nvPr/>
        </p:nvSpPr>
        <p:spPr>
          <a:xfrm>
            <a:off x="4545285" y="6207640"/>
            <a:ext cx="100540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000" dirty="0"/>
              <a:t>HTTP 2.0 </a:t>
            </a:r>
            <a:r>
              <a:rPr lang="ko-KR" altLang="en-US" sz="1000" dirty="0"/>
              <a:t>구조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771" y="794"/>
            <a:ext cx="33025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사물인터넷 핵심기술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3654" y="980728"/>
            <a:ext cx="16834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통신환경 프로토콜</a:t>
            </a:r>
            <a:endParaRPr lang="ko-KR" altLang="en-US" sz="1400" b="1" dirty="0"/>
          </a:p>
        </p:txBody>
      </p:sp>
      <p:pic>
        <p:nvPicPr>
          <p:cNvPr id="22530" name="Picture 2" descr="https://docs.google.com/drawings/d/1O6w7drXt5aw6vogI8-PRR7xA5g3ay0UmEy67fenyQ54/pub?w=415&amp;h=16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664" y="4365104"/>
            <a:ext cx="4083431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41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611560" y="980728"/>
            <a:ext cx="1838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2) MQTT Protocol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99592" y="1412776"/>
            <a:ext cx="7848872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100" dirty="0" smtClean="0">
                <a:latin typeface="+mn-ea"/>
              </a:rPr>
              <a:t>MQTT(Message, Queuing, Telemetry, </a:t>
            </a:r>
            <a:r>
              <a:rPr lang="en-US" altLang="ko-KR" sz="1100" dirty="0">
                <a:latin typeface="+mn-ea"/>
              </a:rPr>
              <a:t>Transport)</a:t>
            </a:r>
            <a:r>
              <a:rPr lang="ko-KR" altLang="en-US" sz="1100" dirty="0" smtClean="0">
                <a:latin typeface="+mn-ea"/>
              </a:rPr>
              <a:t>프로토콜</a:t>
            </a:r>
            <a:endParaRPr lang="en-US" altLang="ko-KR" sz="1100" dirty="0" smtClean="0">
              <a:latin typeface="+mn-ea"/>
            </a:endParaRPr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dirty="0">
                <a:latin typeface="+mn-ea"/>
              </a:rPr>
              <a:t>지연 및 손실이 심한 네트워크 환경에서 </a:t>
            </a:r>
            <a:r>
              <a:rPr lang="ko-KR" altLang="en-US" sz="1100" dirty="0" err="1">
                <a:latin typeface="+mn-ea"/>
              </a:rPr>
              <a:t>검침기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센서 등 작은 기기들의 </a:t>
            </a:r>
            <a:r>
              <a:rPr lang="ko-KR" altLang="en-US" sz="1100" dirty="0" smtClean="0">
                <a:latin typeface="+mn-ea"/>
              </a:rPr>
              <a:t>원격제어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ko-KR" altLang="en-US" sz="1100" dirty="0" smtClean="0">
                <a:latin typeface="+mn-ea"/>
              </a:rPr>
              <a:t>원격측정을 위한 프로토콜</a:t>
            </a:r>
            <a:endParaRPr lang="en-US" altLang="ko-KR" sz="1100" dirty="0" smtClean="0">
              <a:latin typeface="+mn-ea"/>
            </a:endParaRPr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100" dirty="0" smtClean="0">
                <a:latin typeface="+mn-ea"/>
              </a:rPr>
              <a:t>MQTT</a:t>
            </a:r>
            <a:r>
              <a:rPr lang="ko-KR" altLang="en-US" sz="1100" dirty="0">
                <a:latin typeface="+mn-ea"/>
              </a:rPr>
              <a:t>는 기본적으로 신뢰성과 저전력을 특징으로 하므로 </a:t>
            </a:r>
            <a:r>
              <a:rPr lang="en-US" altLang="ko-KR" sz="1100" dirty="0">
                <a:latin typeface="+mn-ea"/>
              </a:rPr>
              <a:t>IoT </a:t>
            </a:r>
            <a:r>
              <a:rPr lang="ko-KR" altLang="en-US" sz="1100" dirty="0">
                <a:latin typeface="+mn-ea"/>
              </a:rPr>
              <a:t>네트워크에 적용하기 적합</a:t>
            </a:r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100" dirty="0">
                <a:latin typeface="+mn-ea"/>
              </a:rPr>
              <a:t>MQTT</a:t>
            </a:r>
            <a:r>
              <a:rPr lang="ko-KR" altLang="en-US" sz="1100" dirty="0">
                <a:latin typeface="+mn-ea"/>
              </a:rPr>
              <a:t>는 ‘</a:t>
            </a:r>
            <a:r>
              <a:rPr lang="en-US" altLang="ko-KR" sz="1100" dirty="0">
                <a:latin typeface="+mn-ea"/>
              </a:rPr>
              <a:t>publish/subscribe’ </a:t>
            </a:r>
            <a:r>
              <a:rPr lang="ko-KR" altLang="en-US" sz="1100" dirty="0">
                <a:latin typeface="+mn-ea"/>
              </a:rPr>
              <a:t>모델을 사용하며</a:t>
            </a:r>
            <a:r>
              <a:rPr lang="en-US" altLang="ko-KR" sz="1100" dirty="0">
                <a:latin typeface="+mn-ea"/>
              </a:rPr>
              <a:t>, MQTT </a:t>
            </a:r>
            <a:r>
              <a:rPr lang="ko-KR" altLang="en-US" sz="1100" dirty="0">
                <a:latin typeface="+mn-ea"/>
              </a:rPr>
              <a:t>네트워크 </a:t>
            </a:r>
            <a:r>
              <a:rPr lang="ko-KR" altLang="en-US" sz="1100" dirty="0" err="1">
                <a:latin typeface="+mn-ea"/>
              </a:rPr>
              <a:t>노드</a:t>
            </a:r>
            <a:r>
              <a:rPr lang="ko-KR" altLang="en-US" sz="1100" dirty="0">
                <a:latin typeface="+mn-ea"/>
              </a:rPr>
              <a:t> 간에 메시지를 관리하고 </a:t>
            </a:r>
            <a:r>
              <a:rPr lang="ko-KR" altLang="en-US" sz="1100" dirty="0" err="1">
                <a:latin typeface="+mn-ea"/>
              </a:rPr>
              <a:t>라우팅하기</a:t>
            </a:r>
            <a:r>
              <a:rPr lang="ko-KR" altLang="en-US" sz="1100" dirty="0">
                <a:latin typeface="+mn-ea"/>
              </a:rPr>
              <a:t> 위해 중앙 </a:t>
            </a:r>
            <a:r>
              <a:rPr lang="en-US" altLang="ko-KR" sz="1100" dirty="0">
                <a:latin typeface="+mn-ea"/>
              </a:rPr>
              <a:t>MQTT </a:t>
            </a:r>
            <a:r>
              <a:rPr lang="ko-KR" altLang="en-US" sz="1100" dirty="0">
                <a:latin typeface="+mn-ea"/>
              </a:rPr>
              <a:t>브로커</a:t>
            </a:r>
            <a:r>
              <a:rPr lang="en-US" altLang="ko-KR" sz="1100" dirty="0">
                <a:latin typeface="+mn-ea"/>
              </a:rPr>
              <a:t>(broker)</a:t>
            </a:r>
            <a:r>
              <a:rPr lang="ko-KR" altLang="en-US" sz="1100" dirty="0">
                <a:latin typeface="+mn-ea"/>
              </a:rPr>
              <a:t>를 필요</a:t>
            </a:r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100" dirty="0">
                <a:latin typeface="+mn-ea"/>
              </a:rPr>
              <a:t>MQTT</a:t>
            </a:r>
            <a:r>
              <a:rPr lang="ko-KR" altLang="en-US" sz="1100" dirty="0">
                <a:latin typeface="+mn-ea"/>
              </a:rPr>
              <a:t>는 </a:t>
            </a:r>
            <a:r>
              <a:rPr lang="en-US" altLang="ko-KR" sz="1100" dirty="0">
                <a:latin typeface="+mn-ea"/>
              </a:rPr>
              <a:t>TCP</a:t>
            </a:r>
            <a:r>
              <a:rPr lang="ko-KR" altLang="en-US" sz="1100" dirty="0">
                <a:latin typeface="+mn-ea"/>
              </a:rPr>
              <a:t>를 사용하여 ‘</a:t>
            </a:r>
            <a:r>
              <a:rPr lang="ko-KR" altLang="en-US" sz="1100" dirty="0" err="1">
                <a:latin typeface="+mn-ea"/>
              </a:rPr>
              <a:t>고신뢰성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정렬</a:t>
            </a:r>
            <a:r>
              <a:rPr lang="en-US" altLang="ko-KR" sz="1100" dirty="0">
                <a:latin typeface="+mn-ea"/>
              </a:rPr>
              <a:t>, </a:t>
            </a:r>
            <a:r>
              <a:rPr lang="ko-KR" altLang="en-US" sz="1100" dirty="0">
                <a:latin typeface="+mn-ea"/>
              </a:rPr>
              <a:t>에러 검사’를 특징으로 하는 트랜스포트 계층을 </a:t>
            </a:r>
            <a:r>
              <a:rPr lang="ko-KR" altLang="en-US" sz="1100" dirty="0" smtClean="0">
                <a:latin typeface="+mn-ea"/>
              </a:rPr>
              <a:t>구현</a:t>
            </a:r>
            <a:endParaRPr lang="ko-KR" altLang="en-US" sz="1100" dirty="0">
              <a:latin typeface="+mn-ea"/>
            </a:endParaRPr>
          </a:p>
        </p:txBody>
      </p:sp>
      <p:pic>
        <p:nvPicPr>
          <p:cNvPr id="31" name="_x220083328" descr="EMB0000badc5a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282519"/>
            <a:ext cx="4819668" cy="293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6"/>
          <p:cNvSpPr txBox="1"/>
          <p:nvPr/>
        </p:nvSpPr>
        <p:spPr>
          <a:xfrm>
            <a:off x="5292080" y="3391108"/>
            <a:ext cx="396044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dirty="0" smtClean="0"/>
              <a:t>센서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장치 </a:t>
            </a:r>
            <a:r>
              <a:rPr lang="en-US" altLang="ko-KR" sz="1100" dirty="0" smtClean="0"/>
              <a:t>+ </a:t>
            </a:r>
            <a:r>
              <a:rPr lang="ko-KR" altLang="en-US" sz="1100" dirty="0" err="1" smtClean="0"/>
              <a:t>모바일</a:t>
            </a:r>
            <a:r>
              <a:rPr lang="ko-KR" altLang="en-US" sz="1100" dirty="0" smtClean="0"/>
              <a:t> 기기의 연결을 위한 프로토콜</a:t>
            </a:r>
            <a:endParaRPr lang="en-US" altLang="ko-KR" sz="1100" dirty="0" smtClean="0"/>
          </a:p>
          <a:p>
            <a:pPr marL="285750" indent="-2857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dirty="0" smtClean="0"/>
              <a:t>지연 </a:t>
            </a:r>
            <a:r>
              <a:rPr lang="ko-KR" altLang="en-US" sz="1100" dirty="0"/>
              <a:t>및 손실이 심한 네트워크 </a:t>
            </a:r>
            <a:r>
              <a:rPr lang="ko-KR" altLang="en-US" sz="1100" dirty="0" smtClean="0"/>
              <a:t>환경에서 신뢰성과 </a:t>
            </a:r>
            <a:endParaRPr lang="en-US" altLang="ko-KR" sz="1100" dirty="0" smtClean="0"/>
          </a:p>
          <a:p>
            <a:pPr fontAlgn="base">
              <a:lnSpc>
                <a:spcPct val="150000"/>
              </a:lnSpc>
            </a:pPr>
            <a:r>
              <a:rPr lang="en-US" altLang="ko-KR" sz="1100" dirty="0"/>
              <a:t> </a:t>
            </a:r>
            <a:r>
              <a:rPr lang="en-US" altLang="ko-KR" sz="1100" dirty="0" smtClean="0"/>
              <a:t>    </a:t>
            </a:r>
            <a:r>
              <a:rPr lang="ko-KR" altLang="en-US" sz="1100" dirty="0" smtClean="0"/>
              <a:t>저전력을 핵심으로 개발</a:t>
            </a:r>
            <a:endParaRPr lang="en-US" altLang="ko-KR" sz="1100" dirty="0" smtClean="0"/>
          </a:p>
          <a:p>
            <a:pPr marL="285750" indent="-2857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100" dirty="0" smtClean="0">
                <a:solidFill>
                  <a:srgbClr val="9C1414"/>
                </a:solidFill>
              </a:rPr>
              <a:t>Publish/Subscribe </a:t>
            </a:r>
            <a:r>
              <a:rPr lang="ko-KR" altLang="en-US" sz="1100" dirty="0" smtClean="0">
                <a:solidFill>
                  <a:srgbClr val="9C1414"/>
                </a:solidFill>
              </a:rPr>
              <a:t>모델</a:t>
            </a:r>
            <a:endParaRPr lang="en-US" altLang="ko-KR" sz="1100" dirty="0" smtClean="0">
              <a:solidFill>
                <a:srgbClr val="9C1414"/>
              </a:solidFill>
            </a:endParaRPr>
          </a:p>
          <a:p>
            <a:pPr marL="285750" indent="-2857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100" dirty="0" smtClean="0"/>
              <a:t>Topic</a:t>
            </a:r>
            <a:r>
              <a:rPr lang="ko-KR" altLang="en-US" sz="1100" dirty="0" smtClean="0"/>
              <a:t>을 관리</a:t>
            </a:r>
            <a:r>
              <a:rPr lang="en-US" altLang="ko-KR" sz="1100" dirty="0" smtClean="0"/>
              <a:t>, Sub/Pub</a:t>
            </a:r>
            <a:r>
              <a:rPr lang="ko-KR" altLang="en-US" sz="1100" dirty="0" smtClean="0"/>
              <a:t>를 총괄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브로커</a:t>
            </a:r>
            <a:r>
              <a:rPr lang="en-US" altLang="ko-KR" sz="1100" dirty="0" smtClean="0"/>
              <a:t>(Broker)</a:t>
            </a:r>
            <a:r>
              <a:rPr lang="ko-KR" altLang="en-US" sz="1100" dirty="0" smtClean="0"/>
              <a:t>가 존재</a:t>
            </a:r>
            <a:endParaRPr lang="en-US" altLang="ko-KR" sz="1100" dirty="0"/>
          </a:p>
          <a:p>
            <a:pPr marL="285750" indent="-2857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dirty="0" smtClean="0"/>
              <a:t>오버헤드최소화</a:t>
            </a:r>
            <a:r>
              <a:rPr lang="en-US" altLang="ko-KR" sz="1100" dirty="0" smtClean="0"/>
              <a:t>(2byte)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771" y="794"/>
            <a:ext cx="33025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사물인터넷 핵심기술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1569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611560" y="980728"/>
            <a:ext cx="1784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3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 </a:t>
            </a:r>
            <a:r>
              <a:rPr lang="en-US" altLang="ko-KR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CoAP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Protocol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899592" y="1412776"/>
            <a:ext cx="7848872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dirty="0"/>
              <a:t>저전력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고손실</a:t>
            </a:r>
            <a:r>
              <a:rPr lang="ko-KR" altLang="en-US" sz="1100" dirty="0"/>
              <a:t> 네트워크 및 </a:t>
            </a:r>
            <a:r>
              <a:rPr lang="ko-KR" altLang="en-US" sz="1100" dirty="0" err="1"/>
              <a:t>소용량</a:t>
            </a:r>
            <a:r>
              <a:rPr lang="ko-KR" altLang="en-US" sz="1100" dirty="0"/>
              <a:t> 그리고 소형 </a:t>
            </a:r>
            <a:r>
              <a:rPr lang="ko-KR" altLang="en-US" sz="1100" dirty="0" err="1"/>
              <a:t>노드와</a:t>
            </a:r>
            <a:r>
              <a:rPr lang="ko-KR" altLang="en-US" sz="1100" dirty="0"/>
              <a:t> 같은 데이터 손실 가능성이 큰 제약적인 환경에서 사용될 수 있도록 특화된 웹 전송 </a:t>
            </a:r>
            <a:r>
              <a:rPr lang="ko-KR" altLang="en-US" sz="1100" dirty="0" smtClean="0"/>
              <a:t>프로토콜</a:t>
            </a:r>
            <a:endParaRPr lang="en-US" altLang="ko-KR" sz="1100" dirty="0" smtClean="0"/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dirty="0"/>
              <a:t>리소스 제약이 있는 기기들이 </a:t>
            </a:r>
            <a:r>
              <a:rPr lang="ko-KR" altLang="en-US" sz="1100" dirty="0" smtClean="0"/>
              <a:t>인터넷 상에서 </a:t>
            </a:r>
            <a:r>
              <a:rPr lang="en-US" altLang="ko-KR" sz="1100" dirty="0" smtClean="0"/>
              <a:t>TCP </a:t>
            </a:r>
            <a:r>
              <a:rPr lang="ko-KR" altLang="en-US" sz="1100" dirty="0" smtClean="0"/>
              <a:t>대신 </a:t>
            </a:r>
            <a:r>
              <a:rPr lang="en-US" altLang="ko-KR" sz="1100" dirty="0" smtClean="0"/>
              <a:t>UDP</a:t>
            </a:r>
            <a:r>
              <a:rPr lang="ko-KR" altLang="en-US" sz="1100" dirty="0" smtClean="0"/>
              <a:t>를 </a:t>
            </a:r>
            <a:r>
              <a:rPr lang="ko-KR" altLang="en-US" sz="1100" dirty="0"/>
              <a:t>사용해 커뮤니케이션 할 수 있도록 </a:t>
            </a:r>
            <a:r>
              <a:rPr lang="ko-KR" altLang="en-US" sz="1100" dirty="0" smtClean="0"/>
              <a:t>개발</a:t>
            </a:r>
            <a:endParaRPr lang="en-US" altLang="ko-KR" sz="1100" dirty="0"/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100" dirty="0" smtClean="0"/>
              <a:t>UDP</a:t>
            </a:r>
            <a:r>
              <a:rPr lang="ko-KR" altLang="en-US" sz="1100" dirty="0"/>
              <a:t>기반의 </a:t>
            </a:r>
            <a:r>
              <a:rPr lang="en-US" altLang="ko-KR" sz="1100" dirty="0"/>
              <a:t>Request/Response </a:t>
            </a:r>
            <a:r>
              <a:rPr lang="ko-KR" altLang="en-US" sz="1100" dirty="0"/>
              <a:t>모델로 </a:t>
            </a:r>
            <a:r>
              <a:rPr lang="ko-KR" altLang="en-US" sz="1100" dirty="0" smtClean="0"/>
              <a:t>동작하며 </a:t>
            </a:r>
            <a:r>
              <a:rPr lang="ko-KR" altLang="en-US" sz="1100" dirty="0"/>
              <a:t>멀티캐스트를 지원</a:t>
            </a:r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dirty="0"/>
              <a:t>신뢰성 있는 전달을 위해서 재전송 및 타이머 관리를 옵션으로 포함하고 있으며 보안을 위해서 </a:t>
            </a:r>
            <a:r>
              <a:rPr lang="en-US" altLang="ko-KR" sz="1100" dirty="0"/>
              <a:t>UDP</a:t>
            </a:r>
            <a:r>
              <a:rPr lang="ko-KR" altLang="en-US" sz="1100" dirty="0"/>
              <a:t>와 </a:t>
            </a:r>
            <a:r>
              <a:rPr lang="en-US" altLang="ko-KR" sz="1100" dirty="0" err="1"/>
              <a:t>CoAP</a:t>
            </a:r>
            <a:r>
              <a:rPr lang="en-US" altLang="ko-KR" sz="1100" dirty="0"/>
              <a:t> </a:t>
            </a:r>
            <a:r>
              <a:rPr lang="ko-KR" altLang="en-US" sz="1100" dirty="0" err="1"/>
              <a:t>계층사이에</a:t>
            </a:r>
            <a:r>
              <a:rPr lang="ko-KR" altLang="en-US" sz="1100" dirty="0"/>
              <a:t> </a:t>
            </a:r>
            <a:r>
              <a:rPr lang="en-US" altLang="ko-KR" sz="1100" dirty="0"/>
              <a:t>DTLS(Datagram Transport Layer Security)</a:t>
            </a:r>
            <a:r>
              <a:rPr lang="ko-KR" altLang="en-US" sz="1100" dirty="0"/>
              <a:t>계층이 </a:t>
            </a:r>
            <a:r>
              <a:rPr lang="ko-KR" altLang="en-US" sz="1100" dirty="0" smtClean="0"/>
              <a:t>사용</a:t>
            </a:r>
            <a:endParaRPr lang="ko-KR" altLang="en-US" sz="1100" dirty="0"/>
          </a:p>
        </p:txBody>
      </p:sp>
      <p:pic>
        <p:nvPicPr>
          <p:cNvPr id="32" name="_x220082688" descr="EMB0000badc5af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504" y="3206735"/>
            <a:ext cx="4923767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07771" y="794"/>
            <a:ext cx="33025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사물인터넷 핵심기술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522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11560" y="980728"/>
            <a:ext cx="1824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4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) XMPP Protocol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99592" y="1412776"/>
            <a:ext cx="7848872" cy="12911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ko-KR" sz="1100" dirty="0">
                <a:latin typeface="+mn-ea"/>
              </a:rPr>
              <a:t>XMPP(Extensible Messaging and Presence Protocol)</a:t>
            </a:r>
            <a:r>
              <a:rPr lang="ko-KR" altLang="en-US" sz="1100" dirty="0">
                <a:latin typeface="+mn-ea"/>
              </a:rPr>
              <a:t>는 </a:t>
            </a:r>
            <a:r>
              <a:rPr lang="en-US" altLang="ko-KR" sz="1100" dirty="0">
                <a:latin typeface="+mn-ea"/>
              </a:rPr>
              <a:t>XML</a:t>
            </a:r>
            <a:r>
              <a:rPr lang="ko-KR" altLang="en-US" sz="1100" dirty="0">
                <a:latin typeface="+mn-ea"/>
              </a:rPr>
              <a:t>에 기반한 </a:t>
            </a:r>
            <a:r>
              <a:rPr lang="ko-KR" altLang="en-US" sz="1100" dirty="0" smtClean="0">
                <a:latin typeface="+mn-ea"/>
              </a:rPr>
              <a:t>메시지 </a:t>
            </a:r>
            <a:r>
              <a:rPr lang="ko-KR" altLang="en-US" sz="1100" dirty="0">
                <a:latin typeface="+mn-ea"/>
              </a:rPr>
              <a:t>지향 </a:t>
            </a:r>
            <a:r>
              <a:rPr lang="ko-KR" altLang="en-US" sz="1100" dirty="0" err="1">
                <a:latin typeface="+mn-ea"/>
              </a:rPr>
              <a:t>미들웨어용</a:t>
            </a:r>
            <a:r>
              <a:rPr lang="ko-KR" altLang="en-US" sz="1100" dirty="0">
                <a:latin typeface="+mn-ea"/>
              </a:rPr>
              <a:t> </a:t>
            </a:r>
            <a:r>
              <a:rPr lang="en-US" altLang="ko-KR" sz="1100" dirty="0" smtClean="0">
                <a:latin typeface="+mn-ea"/>
              </a:rPr>
              <a:t>TCP</a:t>
            </a:r>
            <a:r>
              <a:rPr lang="ko-KR" altLang="en-US" sz="1100" dirty="0" smtClean="0">
                <a:latin typeface="+mn-ea"/>
              </a:rPr>
              <a:t>통신 프로토콜</a:t>
            </a:r>
            <a:endParaRPr lang="en-US" altLang="ko-KR" sz="1100" dirty="0" smtClean="0">
              <a:latin typeface="+mn-ea"/>
            </a:endParaRPr>
          </a:p>
          <a:p>
            <a:pPr marL="171450" indent="-171450" fontAlgn="base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ko-KR" sz="1100" dirty="0">
                <a:latin typeface="+mn-ea"/>
              </a:rPr>
              <a:t>2</a:t>
            </a:r>
            <a:r>
              <a:rPr lang="ko-KR" altLang="en-US" sz="1100" dirty="0">
                <a:latin typeface="+mn-ea"/>
              </a:rPr>
              <a:t>인 이상의 참여자 간에 구조적 데이터를 거의 실시간에 가깝게 교환할 수 있게 해주는 </a:t>
            </a:r>
            <a:r>
              <a:rPr lang="ko-KR" altLang="en-US" sz="1100" dirty="0" smtClean="0">
                <a:latin typeface="+mn-ea"/>
              </a:rPr>
              <a:t>프로토콜</a:t>
            </a:r>
            <a:endParaRPr lang="en-US" altLang="ko-KR" sz="1100" dirty="0">
              <a:latin typeface="+mn-ea"/>
            </a:endParaRPr>
          </a:p>
          <a:p>
            <a:pPr marL="171450" indent="-171450" fontAlgn="base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ko-KR" sz="1100" dirty="0" smtClean="0">
                <a:latin typeface="+mn-ea"/>
              </a:rPr>
              <a:t>Google </a:t>
            </a:r>
            <a:r>
              <a:rPr lang="en-US" altLang="ko-KR" sz="1100" dirty="0">
                <a:latin typeface="+mn-ea"/>
              </a:rPr>
              <a:t>Talk, Facebook, AOL, MSN</a:t>
            </a:r>
            <a:r>
              <a:rPr lang="ko-KR" altLang="en-US" sz="1100" dirty="0">
                <a:latin typeface="+mn-ea"/>
              </a:rPr>
              <a:t>메신저 등 다양한 메신저들이 개인간 커뮤니티 도구로 널리 사용</a:t>
            </a:r>
          </a:p>
          <a:p>
            <a:pPr marL="171450" indent="-171450" fontAlgn="base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ko-KR" sz="1100" dirty="0" smtClean="0">
                <a:latin typeface="+mn-ea"/>
              </a:rPr>
              <a:t>XMPP</a:t>
            </a:r>
            <a:r>
              <a:rPr lang="ko-KR" altLang="en-US" sz="1100" dirty="0">
                <a:latin typeface="+mn-ea"/>
              </a:rPr>
              <a:t>는 하위 프로토콜 </a:t>
            </a:r>
            <a:r>
              <a:rPr lang="ko-KR" altLang="en-US" sz="1100" dirty="0" err="1">
                <a:latin typeface="+mn-ea"/>
              </a:rPr>
              <a:t>스택의</a:t>
            </a:r>
            <a:r>
              <a:rPr lang="ko-KR" altLang="en-US" sz="1100" dirty="0">
                <a:latin typeface="+mn-ea"/>
              </a:rPr>
              <a:t> 전송계층으로 </a:t>
            </a:r>
            <a:r>
              <a:rPr lang="en-US" altLang="ko-KR" sz="1100" dirty="0">
                <a:latin typeface="+mn-ea"/>
              </a:rPr>
              <a:t>TCP</a:t>
            </a:r>
            <a:r>
              <a:rPr lang="ko-KR" altLang="en-US" sz="1100" dirty="0">
                <a:latin typeface="+mn-ea"/>
              </a:rPr>
              <a:t>를 이용하여 그 위에서 동작되고 클라이언트는 도메인 서버에게 데이터를 전송하는 서버 클라이언트 방식으로 동작하기 때문에 서버 기반으로 상대기기간의 인증 및 허가와 관련한 보안요소가 지원되고 있으며 실시간 메시지 전달과 </a:t>
            </a:r>
            <a:r>
              <a:rPr lang="ko-KR" altLang="en-US" sz="1100" dirty="0" err="1">
                <a:latin typeface="+mn-ea"/>
              </a:rPr>
              <a:t>확장성을</a:t>
            </a:r>
            <a:r>
              <a:rPr lang="ko-KR" altLang="en-US" sz="1100" dirty="0">
                <a:latin typeface="+mn-ea"/>
              </a:rPr>
              <a:t> 고려하여 프로토콜이 </a:t>
            </a:r>
            <a:r>
              <a:rPr lang="ko-KR" altLang="en-US" sz="1100" dirty="0" smtClean="0">
                <a:latin typeface="+mn-ea"/>
              </a:rPr>
              <a:t>설계</a:t>
            </a:r>
            <a:endParaRPr lang="ko-KR" altLang="en-US" sz="1100" dirty="0">
              <a:latin typeface="+mn-ea"/>
            </a:endParaRPr>
          </a:p>
        </p:txBody>
      </p:sp>
      <p:pic>
        <p:nvPicPr>
          <p:cNvPr id="30" name="_x220084128" descr="EMB0000badc5b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337" y="3278743"/>
            <a:ext cx="5773422" cy="280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107771" y="794"/>
            <a:ext cx="33025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사물인터넷 핵심기술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2510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23654" y="980728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사물인터넷 통신 종류</a:t>
            </a:r>
            <a:endParaRPr lang="ko-KR" altLang="en-US" sz="1400" b="1" dirty="0"/>
          </a:p>
        </p:txBody>
      </p:sp>
      <p:sp>
        <p:nvSpPr>
          <p:cNvPr id="27" name="직사각형 26"/>
          <p:cNvSpPr/>
          <p:nvPr/>
        </p:nvSpPr>
        <p:spPr>
          <a:xfrm>
            <a:off x="457428" y="1586917"/>
            <a:ext cx="8219027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50000"/>
              </a:lnSpc>
            </a:pPr>
            <a:r>
              <a:rPr lang="ko-KR" altLang="en-US" sz="1400" dirty="0"/>
              <a:t>사물인터넷</a:t>
            </a:r>
            <a:r>
              <a:rPr lang="en-US" altLang="ko-KR" sz="1400" dirty="0"/>
              <a:t>(IoT; Internet of Things)</a:t>
            </a:r>
            <a:r>
              <a:rPr lang="ko-KR" altLang="en-US" sz="1400" dirty="0"/>
              <a:t>은 모든 사물에 통신기술을 이용하여 상호 연결함에 따라 다양한 자원을 공유하여 서비스를 제공할 수 있는 통신 </a:t>
            </a:r>
            <a:r>
              <a:rPr lang="ko-KR" altLang="en-US" sz="1400" dirty="0" smtClean="0"/>
              <a:t>환경 의미</a:t>
            </a:r>
            <a:endParaRPr lang="en-US" altLang="ko-KR" sz="1400" dirty="0" smtClean="0"/>
          </a:p>
          <a:p>
            <a:pPr algn="just" fontAlgn="base">
              <a:lnSpc>
                <a:spcPct val="150000"/>
              </a:lnSpc>
            </a:pPr>
            <a:endParaRPr lang="ko-KR" altLang="en-US" sz="1400" dirty="0"/>
          </a:p>
        </p:txBody>
      </p:sp>
      <p:sp>
        <p:nvSpPr>
          <p:cNvPr id="28" name="직사각형 27"/>
          <p:cNvSpPr/>
          <p:nvPr/>
        </p:nvSpPr>
        <p:spPr>
          <a:xfrm>
            <a:off x="683568" y="2379005"/>
            <a:ext cx="82190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/>
              <a:t>저전력 네트워킹과 물리적으로 어떠한 환경에서도 안정적으로 데이터를 수집하고 </a:t>
            </a:r>
            <a:r>
              <a:rPr lang="ko-KR" altLang="en-US" sz="1200" dirty="0" smtClean="0"/>
              <a:t>제공</a:t>
            </a:r>
            <a:endParaRPr lang="en-US" altLang="ko-KR" sz="1200" dirty="0" smtClean="0"/>
          </a:p>
          <a:p>
            <a:pPr marL="285750" indent="-2857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 err="1"/>
              <a:t>Zigbee</a:t>
            </a:r>
            <a:r>
              <a:rPr lang="ko-KR" altLang="en-US" sz="1200" dirty="0"/>
              <a:t>와 같은 경량화 통신 프로토콜들이 사용되기 시작</a:t>
            </a:r>
          </a:p>
          <a:p>
            <a:pPr marL="285750" indent="-2857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/>
              <a:t>인터넷을 기반으로 자원 제약적 사물들이 포함된 사물인터넷 내의 모든 사물들을 연결하기 위해서는 </a:t>
            </a:r>
            <a:r>
              <a:rPr lang="en-US" altLang="ko-KR" sz="1200" dirty="0"/>
              <a:t>TCP/IP </a:t>
            </a:r>
            <a:r>
              <a:rPr lang="ko-KR" altLang="en-US" sz="1200" dirty="0"/>
              <a:t>기반의 인터넷 프로토콜 기술들</a:t>
            </a:r>
            <a:r>
              <a:rPr lang="en-US" altLang="ko-KR" sz="1200" dirty="0"/>
              <a:t>(</a:t>
            </a:r>
            <a:r>
              <a:rPr lang="ko-KR" altLang="en-US" sz="1200" dirty="0"/>
              <a:t>예를 들어</a:t>
            </a:r>
            <a:r>
              <a:rPr lang="en-US" altLang="ko-KR" sz="1200" dirty="0"/>
              <a:t>, IP</a:t>
            </a:r>
            <a:r>
              <a:rPr lang="ko-KR" altLang="en-US" sz="1200" dirty="0"/>
              <a:t>주소 등</a:t>
            </a:r>
            <a:r>
              <a:rPr lang="en-US" altLang="ko-KR" sz="1200" dirty="0"/>
              <a:t>)</a:t>
            </a:r>
            <a:r>
              <a:rPr lang="ko-KR" altLang="en-US" sz="1200" dirty="0"/>
              <a:t>이 </a:t>
            </a:r>
            <a:r>
              <a:rPr lang="ko-KR" altLang="en-US" sz="1200" dirty="0" smtClean="0"/>
              <a:t>필요</a:t>
            </a:r>
            <a:endParaRPr lang="ko-KR" altLang="en-US" sz="1200" dirty="0"/>
          </a:p>
        </p:txBody>
      </p:sp>
      <p:pic>
        <p:nvPicPr>
          <p:cNvPr id="29" name="_x219212352" descr="EMB0000badc599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999" y="3907146"/>
            <a:ext cx="4237038" cy="1903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107771" y="794"/>
            <a:ext cx="33025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사물인터넷 핵심기술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168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07771" y="794"/>
            <a:ext cx="33025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사물인터넷 핵심기술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23654" y="980728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Wi-Fi</a:t>
            </a:r>
            <a:endParaRPr lang="ko-KR" altLang="en-US" sz="1400" b="1" dirty="0"/>
          </a:p>
        </p:txBody>
      </p:sp>
      <p:sp>
        <p:nvSpPr>
          <p:cNvPr id="31" name="직사각형 30"/>
          <p:cNvSpPr/>
          <p:nvPr/>
        </p:nvSpPr>
        <p:spPr>
          <a:xfrm>
            <a:off x="457428" y="1412776"/>
            <a:ext cx="8507060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와</a:t>
            </a:r>
            <a:r>
              <a:rPr lang="ko-KR" altLang="en-US" sz="1400" dirty="0" err="1" smtClean="0"/>
              <a:t>이파이</a:t>
            </a:r>
            <a:r>
              <a:rPr lang="en-US" altLang="ko-KR" sz="1400" dirty="0"/>
              <a:t>(Wi-Fi)</a:t>
            </a:r>
            <a:r>
              <a:rPr lang="ko-KR" altLang="en-US" sz="1400" dirty="0"/>
              <a:t>는 근거리 무선통신 기술로 초기에는 인터넷의 활성화로 노트북과 일부 산업용 장비들에서 지원하였으나 최근 스마트기기를 중심으로 개인용 휴대장치까지 사용이 확대되었다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와이파이</a:t>
            </a:r>
            <a:r>
              <a:rPr lang="ko-KR" altLang="en-US" sz="1400" dirty="0"/>
              <a:t> 응용기술은 단순 웹 서비스에서 </a:t>
            </a:r>
            <a:r>
              <a:rPr lang="en-US" altLang="ko-KR" sz="1400" dirty="0"/>
              <a:t>VoIP, </a:t>
            </a:r>
            <a:r>
              <a:rPr lang="ko-KR" altLang="en-US" sz="1400" dirty="0"/>
              <a:t>고화질 비디오 전송 등 다양한 형태로 발전하고 있다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pic>
        <p:nvPicPr>
          <p:cNvPr id="30723" name="_x185608952" descr="EMB0001f4601d6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01" y="2924944"/>
            <a:ext cx="4554457" cy="253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4710958" y="2647378"/>
            <a:ext cx="4325538" cy="324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 fontAlgn="base">
              <a:lnSpc>
                <a:spcPct val="150000"/>
              </a:lnSpc>
              <a:spcAft>
                <a:spcPts val="280"/>
              </a:spcAft>
              <a:buFont typeface="Arial" panose="020B0604020202020204" pitchFamily="34" charset="0"/>
              <a:buChar char="•"/>
            </a:pPr>
            <a:r>
              <a:rPr lang="ko-KR" altLang="en-US" sz="1000" kern="0" spc="-70" dirty="0" err="1" smtClean="0">
                <a:solidFill>
                  <a:srgbClr val="000000"/>
                </a:solidFill>
                <a:latin typeface="+mn-ea"/>
              </a:rPr>
              <a:t>와이파이를</a:t>
            </a:r>
            <a:r>
              <a:rPr lang="ko-KR" altLang="en-US" sz="1000" kern="0" spc="-7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kern="0" spc="-70" dirty="0">
                <a:solidFill>
                  <a:srgbClr val="000000"/>
                </a:solidFill>
                <a:latin typeface="+mn-ea"/>
              </a:rPr>
              <a:t>지원하는 장치들은 </a:t>
            </a:r>
            <a:r>
              <a:rPr lang="ko-KR" altLang="en-US" sz="1000" kern="0" spc="-70" dirty="0" err="1">
                <a:solidFill>
                  <a:srgbClr val="000000"/>
                </a:solidFill>
                <a:latin typeface="+mn-ea"/>
              </a:rPr>
              <a:t>와이파이</a:t>
            </a:r>
            <a:r>
              <a:rPr lang="ko-KR" altLang="en-US" sz="1000" kern="0" spc="-7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kern="0" spc="-70" dirty="0">
                <a:solidFill>
                  <a:srgbClr val="000000"/>
                </a:solidFill>
                <a:latin typeface="+mn-ea"/>
              </a:rPr>
              <a:t>AP(Access Point)</a:t>
            </a:r>
            <a:r>
              <a:rPr lang="ko-KR" altLang="en-US" sz="1000" kern="0" spc="-70" dirty="0">
                <a:solidFill>
                  <a:srgbClr val="000000"/>
                </a:solidFill>
                <a:latin typeface="+mn-ea"/>
              </a:rPr>
              <a:t>혹은 </a:t>
            </a:r>
            <a:r>
              <a:rPr lang="ko-KR" altLang="en-US" sz="1000" kern="0" spc="-70" dirty="0" err="1">
                <a:solidFill>
                  <a:srgbClr val="000000"/>
                </a:solidFill>
                <a:latin typeface="+mn-ea"/>
              </a:rPr>
              <a:t>와이파이</a:t>
            </a:r>
            <a:r>
              <a:rPr lang="ko-KR" altLang="en-US" sz="1000" kern="0" spc="-7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000" kern="0" spc="-70" dirty="0" err="1">
                <a:solidFill>
                  <a:srgbClr val="000000"/>
                </a:solidFill>
                <a:latin typeface="+mn-ea"/>
              </a:rPr>
              <a:t>핫스팟</a:t>
            </a:r>
            <a:r>
              <a:rPr lang="en-US" altLang="ko-KR" sz="1000" kern="0" spc="-70" dirty="0">
                <a:solidFill>
                  <a:srgbClr val="000000"/>
                </a:solidFill>
                <a:latin typeface="+mn-ea"/>
              </a:rPr>
              <a:t>(Hot Spot)</a:t>
            </a:r>
            <a:r>
              <a:rPr lang="ko-KR" altLang="en-US" sz="1000" kern="0" spc="-70" dirty="0">
                <a:solidFill>
                  <a:srgbClr val="000000"/>
                </a:solidFill>
                <a:latin typeface="+mn-ea"/>
              </a:rPr>
              <a:t>을 통해서 인터넷에 </a:t>
            </a:r>
            <a:r>
              <a:rPr lang="ko-KR" altLang="en-US" sz="1000" kern="0" spc="-70" dirty="0" smtClean="0">
                <a:solidFill>
                  <a:srgbClr val="000000"/>
                </a:solidFill>
                <a:latin typeface="+mn-ea"/>
              </a:rPr>
              <a:t>접속</a:t>
            </a:r>
            <a:endParaRPr lang="en-US" altLang="ko-KR" sz="1000" kern="0" spc="-70" dirty="0" smtClean="0">
              <a:solidFill>
                <a:srgbClr val="000000"/>
              </a:solidFill>
              <a:latin typeface="+mn-ea"/>
            </a:endParaRPr>
          </a:p>
          <a:p>
            <a:pPr marL="171450" indent="-171450" algn="just" fontAlgn="base">
              <a:lnSpc>
                <a:spcPct val="150000"/>
              </a:lnSpc>
              <a:spcAft>
                <a:spcPts val="280"/>
              </a:spcAft>
              <a:buFont typeface="Arial" panose="020B0604020202020204" pitchFamily="34" charset="0"/>
              <a:buChar char="•"/>
            </a:pPr>
            <a:r>
              <a:rPr lang="ko-KR" altLang="en-US" sz="1000" kern="0" spc="-70" dirty="0" err="1" smtClean="0">
                <a:solidFill>
                  <a:srgbClr val="000000"/>
                </a:solidFill>
                <a:latin typeface="+mn-ea"/>
              </a:rPr>
              <a:t>와이파이</a:t>
            </a:r>
            <a:r>
              <a:rPr lang="ko-KR" altLang="en-US" sz="1000" kern="0" spc="-7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kern="0" spc="-70" dirty="0">
                <a:solidFill>
                  <a:srgbClr val="000000"/>
                </a:solidFill>
                <a:latin typeface="+mn-ea"/>
              </a:rPr>
              <a:t>AP</a:t>
            </a:r>
            <a:r>
              <a:rPr lang="ko-KR" altLang="en-US" sz="1000" kern="0" spc="-70" dirty="0">
                <a:solidFill>
                  <a:srgbClr val="000000"/>
                </a:solidFill>
                <a:latin typeface="+mn-ea"/>
              </a:rPr>
              <a:t>의 서비스 영역은 흔히 실내에서 </a:t>
            </a:r>
            <a:r>
              <a:rPr lang="en-US" altLang="ko-KR" sz="1000" kern="0" spc="-70" dirty="0">
                <a:solidFill>
                  <a:srgbClr val="000000"/>
                </a:solidFill>
                <a:latin typeface="+mn-ea"/>
              </a:rPr>
              <a:t>20~30</a:t>
            </a:r>
            <a:r>
              <a:rPr lang="ko-KR" altLang="en-US" sz="1000" kern="0" spc="-70" dirty="0">
                <a:solidFill>
                  <a:srgbClr val="000000"/>
                </a:solidFill>
                <a:latin typeface="+mn-ea"/>
              </a:rPr>
              <a:t>미터</a:t>
            </a:r>
            <a:r>
              <a:rPr lang="en-US" altLang="ko-KR" sz="1000" kern="0" spc="-7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000" kern="0" spc="-70" dirty="0">
                <a:solidFill>
                  <a:srgbClr val="000000"/>
                </a:solidFill>
                <a:latin typeface="+mn-ea"/>
              </a:rPr>
              <a:t>실외에서 </a:t>
            </a:r>
            <a:r>
              <a:rPr lang="en-US" altLang="ko-KR" sz="1000" kern="0" spc="-70" dirty="0">
                <a:solidFill>
                  <a:srgbClr val="000000"/>
                </a:solidFill>
                <a:latin typeface="+mn-ea"/>
              </a:rPr>
              <a:t>50~100</a:t>
            </a:r>
            <a:r>
              <a:rPr lang="ko-KR" altLang="en-US" sz="1000" kern="0" spc="-70" dirty="0">
                <a:solidFill>
                  <a:srgbClr val="000000"/>
                </a:solidFill>
                <a:latin typeface="+mn-ea"/>
              </a:rPr>
              <a:t>미터이나 </a:t>
            </a:r>
            <a:r>
              <a:rPr lang="ko-KR" altLang="en-US" sz="1000" kern="0" spc="-70" dirty="0" err="1">
                <a:solidFill>
                  <a:srgbClr val="000000"/>
                </a:solidFill>
                <a:latin typeface="+mn-ea"/>
              </a:rPr>
              <a:t>와이파이</a:t>
            </a:r>
            <a:r>
              <a:rPr lang="ko-KR" altLang="en-US" sz="1000" kern="0" spc="-7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kern="0" spc="-70" dirty="0">
                <a:solidFill>
                  <a:srgbClr val="000000"/>
                </a:solidFill>
                <a:latin typeface="+mn-ea"/>
              </a:rPr>
              <a:t>AP</a:t>
            </a:r>
            <a:r>
              <a:rPr lang="ko-KR" altLang="en-US" sz="1000" kern="0" spc="-70" dirty="0">
                <a:solidFill>
                  <a:srgbClr val="000000"/>
                </a:solidFill>
                <a:latin typeface="+mn-ea"/>
              </a:rPr>
              <a:t>가 전송하는 신호의 세기나 안테나의 </a:t>
            </a:r>
            <a:r>
              <a:rPr lang="ko-KR" altLang="en-US" sz="1000" kern="0" spc="-70" dirty="0" err="1">
                <a:solidFill>
                  <a:srgbClr val="000000"/>
                </a:solidFill>
                <a:latin typeface="+mn-ea"/>
              </a:rPr>
              <a:t>융형</a:t>
            </a:r>
            <a:r>
              <a:rPr lang="ko-KR" altLang="en-US" sz="1000" kern="0" spc="-70" dirty="0">
                <a:solidFill>
                  <a:srgbClr val="000000"/>
                </a:solidFill>
                <a:latin typeface="+mn-ea"/>
              </a:rPr>
              <a:t> 및 감도에 따라 통긴 가능 영역은 크게 달라진다</a:t>
            </a:r>
            <a:r>
              <a:rPr lang="en-US" altLang="ko-KR" sz="1000" kern="0" spc="-70" dirty="0" smtClean="0">
                <a:solidFill>
                  <a:srgbClr val="000000"/>
                </a:solidFill>
                <a:latin typeface="+mn-ea"/>
              </a:rPr>
              <a:t>.</a:t>
            </a:r>
          </a:p>
          <a:p>
            <a:pPr marL="171450" indent="-171450" algn="just" fontAlgn="base">
              <a:lnSpc>
                <a:spcPct val="150000"/>
              </a:lnSpc>
              <a:spcAft>
                <a:spcPts val="280"/>
              </a:spcAft>
              <a:buFont typeface="Arial" panose="020B0604020202020204" pitchFamily="34" charset="0"/>
              <a:buChar char="•"/>
            </a:pPr>
            <a:r>
              <a:rPr lang="ko-KR" altLang="en-US" sz="1000" kern="0" spc="-70" dirty="0" smtClean="0">
                <a:solidFill>
                  <a:srgbClr val="000000"/>
                </a:solidFill>
                <a:latin typeface="+mn-ea"/>
              </a:rPr>
              <a:t>최근에 </a:t>
            </a:r>
            <a:r>
              <a:rPr lang="ko-KR" altLang="en-US" sz="1000" kern="0" spc="-70" dirty="0">
                <a:solidFill>
                  <a:srgbClr val="000000"/>
                </a:solidFill>
                <a:latin typeface="+mn-ea"/>
              </a:rPr>
              <a:t>개발되고 있는 </a:t>
            </a:r>
            <a:r>
              <a:rPr lang="ko-KR" altLang="en-US" sz="1000" kern="0" spc="-70" dirty="0" err="1">
                <a:solidFill>
                  <a:srgbClr val="000000"/>
                </a:solidFill>
                <a:latin typeface="+mn-ea"/>
              </a:rPr>
              <a:t>와이파이</a:t>
            </a:r>
            <a:r>
              <a:rPr lang="ko-KR" altLang="en-US" sz="1000" kern="0" spc="-70" dirty="0">
                <a:solidFill>
                  <a:srgbClr val="000000"/>
                </a:solidFill>
                <a:latin typeface="+mn-ea"/>
              </a:rPr>
              <a:t> 표준 중에서는 </a:t>
            </a:r>
            <a:r>
              <a:rPr lang="en-US" altLang="ko-KR" sz="1000" kern="0" spc="-70" dirty="0">
                <a:solidFill>
                  <a:srgbClr val="000000"/>
                </a:solidFill>
                <a:latin typeface="+mn-ea"/>
              </a:rPr>
              <a:t>3.6GHz</a:t>
            </a:r>
            <a:r>
              <a:rPr lang="ko-KR" altLang="en-US" sz="1000" kern="0" spc="-70" dirty="0">
                <a:solidFill>
                  <a:srgbClr val="000000"/>
                </a:solidFill>
                <a:latin typeface="+mn-ea"/>
              </a:rPr>
              <a:t>나 </a:t>
            </a:r>
            <a:r>
              <a:rPr lang="en-US" altLang="ko-KR" sz="1000" kern="0" spc="-70" dirty="0">
                <a:solidFill>
                  <a:srgbClr val="000000"/>
                </a:solidFill>
                <a:latin typeface="+mn-ea"/>
              </a:rPr>
              <a:t>60GHz</a:t>
            </a:r>
            <a:r>
              <a:rPr lang="ko-KR" altLang="en-US" sz="1000" kern="0" spc="-70" dirty="0">
                <a:solidFill>
                  <a:srgbClr val="000000"/>
                </a:solidFill>
                <a:latin typeface="+mn-ea"/>
              </a:rPr>
              <a:t>대역을 사용하는 표준도 있으나 일반적으로 우리가 사용하는 </a:t>
            </a:r>
            <a:r>
              <a:rPr lang="ko-KR" altLang="en-US" sz="1000" kern="0" spc="-70" dirty="0" err="1">
                <a:solidFill>
                  <a:srgbClr val="000000"/>
                </a:solidFill>
                <a:latin typeface="+mn-ea"/>
              </a:rPr>
              <a:t>와이파이는</a:t>
            </a:r>
            <a:r>
              <a:rPr lang="ko-KR" altLang="en-US" sz="1000" kern="0" spc="-7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000" kern="0" spc="-70" dirty="0">
                <a:solidFill>
                  <a:srgbClr val="000000"/>
                </a:solidFill>
                <a:latin typeface="+mn-ea"/>
              </a:rPr>
              <a:t>IEEE 802.11b/g/n</a:t>
            </a:r>
            <a:r>
              <a:rPr lang="ko-KR" altLang="en-US" sz="1000" kern="0" spc="-70" dirty="0">
                <a:solidFill>
                  <a:srgbClr val="000000"/>
                </a:solidFill>
                <a:latin typeface="+mn-ea"/>
              </a:rPr>
              <a:t>표준으로 </a:t>
            </a:r>
            <a:r>
              <a:rPr lang="en-US" altLang="ko-KR" sz="1000" kern="0" spc="-70" dirty="0">
                <a:solidFill>
                  <a:srgbClr val="000000"/>
                </a:solidFill>
                <a:latin typeface="+mn-ea"/>
              </a:rPr>
              <a:t>2.4GHz</a:t>
            </a:r>
            <a:r>
              <a:rPr lang="ko-KR" altLang="en-US" sz="1000" kern="0" spc="-70" dirty="0">
                <a:solidFill>
                  <a:srgbClr val="000000"/>
                </a:solidFill>
                <a:latin typeface="+mn-ea"/>
              </a:rPr>
              <a:t>대역 혹은 </a:t>
            </a:r>
            <a:r>
              <a:rPr lang="en-US" altLang="ko-KR" sz="1000" kern="0" spc="-70" dirty="0">
                <a:solidFill>
                  <a:srgbClr val="000000"/>
                </a:solidFill>
                <a:latin typeface="+mn-ea"/>
              </a:rPr>
              <a:t>5GHz </a:t>
            </a:r>
            <a:r>
              <a:rPr lang="ko-KR" altLang="en-US" sz="1000" kern="0" spc="-70" dirty="0" err="1">
                <a:solidFill>
                  <a:srgbClr val="000000"/>
                </a:solidFill>
                <a:latin typeface="+mn-ea"/>
              </a:rPr>
              <a:t>비면허</a:t>
            </a:r>
            <a:r>
              <a:rPr lang="ko-KR" altLang="en-US" sz="1000" kern="0" spc="-70" dirty="0">
                <a:solidFill>
                  <a:srgbClr val="000000"/>
                </a:solidFill>
                <a:latin typeface="+mn-ea"/>
              </a:rPr>
              <a:t> 대역을 </a:t>
            </a:r>
            <a:r>
              <a:rPr lang="ko-KR" altLang="en-US" sz="1000" kern="0" spc="-70" dirty="0" smtClean="0">
                <a:solidFill>
                  <a:srgbClr val="000000"/>
                </a:solidFill>
                <a:latin typeface="+mn-ea"/>
              </a:rPr>
              <a:t>이용</a:t>
            </a:r>
            <a:endParaRPr lang="ko-KR" altLang="en-US" sz="1000" kern="0" spc="-70" dirty="0">
              <a:solidFill>
                <a:srgbClr val="000000"/>
              </a:solidFill>
              <a:latin typeface="+mn-ea"/>
            </a:endParaRPr>
          </a:p>
          <a:p>
            <a:pPr marL="171450" indent="-171450" algn="just" fontAlgn="base">
              <a:lnSpc>
                <a:spcPct val="150000"/>
              </a:lnSpc>
              <a:spcAft>
                <a:spcPts val="280"/>
              </a:spcAft>
              <a:buFont typeface="Arial" panose="020B0604020202020204" pitchFamily="34" charset="0"/>
              <a:buChar char="•"/>
            </a:pPr>
            <a:r>
              <a:rPr lang="en-US" altLang="ko-KR" sz="1000" kern="0" spc="-70" dirty="0" smtClean="0">
                <a:solidFill>
                  <a:srgbClr val="000000"/>
                </a:solidFill>
                <a:latin typeface="+mn-ea"/>
              </a:rPr>
              <a:t>2009</a:t>
            </a:r>
            <a:r>
              <a:rPr lang="ko-KR" altLang="en-US" sz="1000" kern="0" spc="-70" dirty="0">
                <a:solidFill>
                  <a:srgbClr val="000000"/>
                </a:solidFill>
                <a:latin typeface="+mn-ea"/>
              </a:rPr>
              <a:t>년 </a:t>
            </a:r>
            <a:r>
              <a:rPr lang="en-US" altLang="ko-KR" sz="1000" kern="0" spc="-70" dirty="0">
                <a:solidFill>
                  <a:srgbClr val="000000"/>
                </a:solidFill>
                <a:latin typeface="+mn-ea"/>
              </a:rPr>
              <a:t>IEEE 802.11n</a:t>
            </a:r>
            <a:r>
              <a:rPr lang="ko-KR" altLang="en-US" sz="1000" kern="0" spc="-70" dirty="0">
                <a:solidFill>
                  <a:srgbClr val="000000"/>
                </a:solidFill>
                <a:latin typeface="+mn-ea"/>
              </a:rPr>
              <a:t>을 이은 </a:t>
            </a:r>
            <a:r>
              <a:rPr lang="en-US" altLang="ko-KR" sz="1000" kern="0" spc="-70" dirty="0">
                <a:solidFill>
                  <a:srgbClr val="000000"/>
                </a:solidFill>
                <a:latin typeface="+mn-ea"/>
              </a:rPr>
              <a:t>IEEE 802.11ac</a:t>
            </a:r>
            <a:r>
              <a:rPr lang="ko-KR" altLang="en-US" sz="1000" kern="0" spc="-70" dirty="0">
                <a:solidFill>
                  <a:srgbClr val="000000"/>
                </a:solidFill>
                <a:latin typeface="+mn-ea"/>
              </a:rPr>
              <a:t>는 </a:t>
            </a:r>
            <a:r>
              <a:rPr lang="en-US" altLang="ko-KR" sz="1000" kern="0" spc="-70" dirty="0">
                <a:solidFill>
                  <a:srgbClr val="000000"/>
                </a:solidFill>
                <a:latin typeface="+mn-ea"/>
              </a:rPr>
              <a:t>5GHz</a:t>
            </a:r>
            <a:r>
              <a:rPr lang="ko-KR" altLang="en-US" sz="1000" kern="0" spc="-70" dirty="0" err="1">
                <a:solidFill>
                  <a:srgbClr val="000000"/>
                </a:solidFill>
                <a:latin typeface="+mn-ea"/>
              </a:rPr>
              <a:t>비면허</a:t>
            </a:r>
            <a:r>
              <a:rPr lang="ko-KR" altLang="en-US" sz="1000" kern="0" spc="-70" dirty="0">
                <a:solidFill>
                  <a:srgbClr val="000000"/>
                </a:solidFill>
                <a:latin typeface="+mn-ea"/>
              </a:rPr>
              <a:t> 대역에서 약 </a:t>
            </a:r>
            <a:r>
              <a:rPr lang="en-US" altLang="ko-KR" sz="1000" kern="0" spc="-70" dirty="0">
                <a:solidFill>
                  <a:srgbClr val="000000"/>
                </a:solidFill>
                <a:latin typeface="+mn-ea"/>
              </a:rPr>
              <a:t>1Gbps</a:t>
            </a:r>
            <a:r>
              <a:rPr lang="ko-KR" altLang="en-US" sz="1000" kern="0" spc="-70" dirty="0">
                <a:solidFill>
                  <a:srgbClr val="000000"/>
                </a:solidFill>
                <a:latin typeface="+mn-ea"/>
              </a:rPr>
              <a:t>이상</a:t>
            </a:r>
            <a:r>
              <a:rPr lang="en-US" altLang="ko-KR" sz="1000" kern="0" spc="-70" dirty="0">
                <a:solidFill>
                  <a:srgbClr val="000000"/>
                </a:solidFill>
                <a:latin typeface="+mn-ea"/>
              </a:rPr>
              <a:t>(</a:t>
            </a:r>
            <a:r>
              <a:rPr lang="ko-KR" altLang="en-US" sz="1000" kern="0" spc="-70" dirty="0">
                <a:solidFill>
                  <a:srgbClr val="000000"/>
                </a:solidFill>
                <a:latin typeface="+mn-ea"/>
              </a:rPr>
              <a:t>최대 전송속도 </a:t>
            </a:r>
            <a:r>
              <a:rPr lang="en-US" altLang="ko-KR" sz="1000" kern="0" spc="-70" dirty="0">
                <a:solidFill>
                  <a:srgbClr val="000000"/>
                </a:solidFill>
                <a:latin typeface="+mn-ea"/>
              </a:rPr>
              <a:t>6.9Gbps)</a:t>
            </a:r>
            <a:r>
              <a:rPr lang="ko-KR" altLang="en-US" sz="1000" kern="0" spc="-70" dirty="0">
                <a:solidFill>
                  <a:srgbClr val="000000"/>
                </a:solidFill>
                <a:latin typeface="+mn-ea"/>
              </a:rPr>
              <a:t>의 데이터 전송 속도를 </a:t>
            </a:r>
            <a:r>
              <a:rPr lang="ko-KR" altLang="en-US" sz="1000" kern="0" spc="-70" dirty="0" smtClean="0">
                <a:solidFill>
                  <a:srgbClr val="000000"/>
                </a:solidFill>
                <a:latin typeface="+mn-ea"/>
              </a:rPr>
              <a:t>지원</a:t>
            </a:r>
            <a:endParaRPr lang="en-US" altLang="ko-KR" sz="1000" kern="0" spc="-70" dirty="0" smtClean="0">
              <a:solidFill>
                <a:srgbClr val="000000"/>
              </a:solidFill>
              <a:latin typeface="+mn-ea"/>
            </a:endParaRPr>
          </a:p>
          <a:p>
            <a:pPr marL="171450" indent="-171450" algn="just" fontAlgn="base">
              <a:lnSpc>
                <a:spcPct val="150000"/>
              </a:lnSpc>
              <a:spcAft>
                <a:spcPts val="280"/>
              </a:spcAft>
              <a:buFont typeface="Arial" panose="020B0604020202020204" pitchFamily="34" charset="0"/>
              <a:buChar char="•"/>
            </a:pPr>
            <a:r>
              <a:rPr lang="ko-KR" altLang="en-US" sz="1000" kern="0" spc="-70" dirty="0" smtClean="0">
                <a:solidFill>
                  <a:srgbClr val="000000"/>
                </a:solidFill>
                <a:latin typeface="+mn-ea"/>
              </a:rPr>
              <a:t>최근 </a:t>
            </a:r>
            <a:r>
              <a:rPr lang="en-US" altLang="ko-KR" sz="1000" kern="0" spc="-70" dirty="0">
                <a:solidFill>
                  <a:srgbClr val="000000"/>
                </a:solidFill>
                <a:latin typeface="+mn-ea"/>
              </a:rPr>
              <a:t>TV</a:t>
            </a:r>
            <a:r>
              <a:rPr lang="ko-KR" altLang="en-US" sz="1000" kern="0" spc="-70" dirty="0">
                <a:solidFill>
                  <a:srgbClr val="000000"/>
                </a:solidFill>
                <a:latin typeface="+mn-ea"/>
              </a:rPr>
              <a:t>화이트스페이스 대역과 </a:t>
            </a:r>
            <a:r>
              <a:rPr lang="en-US" altLang="ko-KR" sz="1000" kern="0" spc="-70" dirty="0">
                <a:solidFill>
                  <a:srgbClr val="000000"/>
                </a:solidFill>
                <a:latin typeface="+mn-ea"/>
              </a:rPr>
              <a:t>900MHz</a:t>
            </a:r>
            <a:r>
              <a:rPr lang="ko-KR" altLang="en-US" sz="1000" kern="0" spc="-70" dirty="0">
                <a:solidFill>
                  <a:srgbClr val="000000"/>
                </a:solidFill>
                <a:latin typeface="+mn-ea"/>
              </a:rPr>
              <a:t>대역을 새로이 </a:t>
            </a:r>
            <a:r>
              <a:rPr lang="ko-KR" altLang="en-US" sz="1000" kern="0" spc="-70" dirty="0" err="1">
                <a:solidFill>
                  <a:srgbClr val="000000"/>
                </a:solidFill>
                <a:latin typeface="+mn-ea"/>
              </a:rPr>
              <a:t>무선랜에</a:t>
            </a:r>
            <a:r>
              <a:rPr lang="ko-KR" altLang="en-US" sz="1000" kern="0" spc="-70" dirty="0">
                <a:solidFill>
                  <a:srgbClr val="000000"/>
                </a:solidFill>
                <a:latin typeface="+mn-ea"/>
              </a:rPr>
              <a:t> 도입함으로써 전송거리를 </a:t>
            </a:r>
            <a:r>
              <a:rPr lang="en-US" altLang="ko-KR" sz="1000" kern="0" spc="-70" dirty="0">
                <a:solidFill>
                  <a:srgbClr val="000000"/>
                </a:solidFill>
                <a:latin typeface="+mn-ea"/>
              </a:rPr>
              <a:t>1km</a:t>
            </a:r>
            <a:r>
              <a:rPr lang="ko-KR" altLang="en-US" sz="1000" kern="0" spc="-70" dirty="0">
                <a:solidFill>
                  <a:srgbClr val="000000"/>
                </a:solidFill>
                <a:latin typeface="+mn-ea"/>
              </a:rPr>
              <a:t>내외까지 확장시키는 </a:t>
            </a:r>
            <a:r>
              <a:rPr lang="en-US" altLang="ko-KR" sz="1000" kern="0" spc="-70" dirty="0">
                <a:solidFill>
                  <a:srgbClr val="000000"/>
                </a:solidFill>
                <a:latin typeface="+mn-ea"/>
              </a:rPr>
              <a:t>IEEE 802.11af, IEEE 802.11ah</a:t>
            </a:r>
            <a:r>
              <a:rPr lang="ko-KR" altLang="en-US" sz="1000" kern="0" spc="-70" dirty="0">
                <a:solidFill>
                  <a:srgbClr val="000000"/>
                </a:solidFill>
                <a:latin typeface="+mn-ea"/>
              </a:rPr>
              <a:t>기술이 활발히 </a:t>
            </a:r>
            <a:r>
              <a:rPr lang="ko-KR" altLang="en-US" sz="1000" kern="0" spc="-70" dirty="0" smtClean="0">
                <a:solidFill>
                  <a:srgbClr val="000000"/>
                </a:solidFill>
                <a:latin typeface="+mn-ea"/>
              </a:rPr>
              <a:t>진행</a:t>
            </a:r>
            <a:endParaRPr lang="ko-KR" altLang="en-US" sz="1000" kern="0" spc="-7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891853" y="5421972"/>
            <a:ext cx="107080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133350" algn="ctr" fontAlgn="base" latinLnBrk="0">
              <a:lnSpc>
                <a:spcPct val="150000"/>
              </a:lnSpc>
              <a:spcAft>
                <a:spcPts val="280"/>
              </a:spcAft>
            </a:pPr>
            <a:r>
              <a:rPr lang="ko-KR" altLang="en-US" sz="1000" kern="0" spc="-70" dirty="0" err="1">
                <a:solidFill>
                  <a:srgbClr val="000000"/>
                </a:solidFill>
                <a:latin typeface="+mn-ea"/>
              </a:rPr>
              <a:t>와이파이</a:t>
            </a:r>
            <a:r>
              <a:rPr lang="ko-KR" altLang="en-US" sz="1000" kern="0" spc="-70" dirty="0">
                <a:solidFill>
                  <a:srgbClr val="000000"/>
                </a:solidFill>
                <a:latin typeface="+mn-ea"/>
              </a:rPr>
              <a:t> 대역</a:t>
            </a:r>
            <a:endParaRPr lang="ko-KR" altLang="en-US" sz="1000" kern="0" spc="-70" dirty="0">
              <a:solidFill>
                <a:srgbClr val="000000"/>
              </a:solidFill>
              <a:effectLst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5776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07771" y="794"/>
            <a:ext cx="33025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사물인터넷 핵심기술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23654" y="980728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Wi-Fi</a:t>
            </a:r>
            <a:endParaRPr lang="ko-KR" altLang="en-US" sz="1400" b="1" dirty="0"/>
          </a:p>
        </p:txBody>
      </p:sp>
      <p:sp>
        <p:nvSpPr>
          <p:cNvPr id="32" name="직사각형 31"/>
          <p:cNvSpPr/>
          <p:nvPr/>
        </p:nvSpPr>
        <p:spPr>
          <a:xfrm>
            <a:off x="755576" y="1487400"/>
            <a:ext cx="79208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 err="1"/>
              <a:t>와이파이</a:t>
            </a:r>
            <a:r>
              <a:rPr lang="ko-KR" altLang="en-US" sz="1200" dirty="0"/>
              <a:t> 기술이 주로 이용하는 </a:t>
            </a:r>
            <a:r>
              <a:rPr lang="en-US" altLang="ko-KR" sz="1200" dirty="0"/>
              <a:t>2.4GHz ISM</a:t>
            </a:r>
            <a:r>
              <a:rPr lang="ko-KR" altLang="en-US" sz="1200" dirty="0"/>
              <a:t>대역</a:t>
            </a:r>
            <a:r>
              <a:rPr lang="en-US" altLang="ko-KR" sz="1200" dirty="0"/>
              <a:t>(IEEE 802.11b/g/n</a:t>
            </a:r>
            <a:r>
              <a:rPr lang="ko-KR" altLang="en-US" sz="1200" dirty="0"/>
              <a:t>해당</a:t>
            </a:r>
            <a:r>
              <a:rPr lang="en-US" altLang="ko-KR" sz="1200" dirty="0"/>
              <a:t>)</a:t>
            </a:r>
            <a:r>
              <a:rPr lang="ko-KR" altLang="en-US" sz="1200" dirty="0"/>
              <a:t>은 </a:t>
            </a:r>
            <a:r>
              <a:rPr lang="en-US" altLang="ko-KR" sz="1200" dirty="0" smtClean="0"/>
              <a:t>2,400~2,483GHz</a:t>
            </a:r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 smtClean="0"/>
              <a:t>83MHz</a:t>
            </a:r>
            <a:r>
              <a:rPr lang="ko-KR" altLang="en-US" sz="1200" dirty="0" smtClean="0"/>
              <a:t>의 대역에 한 개의 </a:t>
            </a:r>
            <a:r>
              <a:rPr lang="ko-KR" altLang="en-US" sz="1200" dirty="0" err="1" smtClean="0"/>
              <a:t>채널폭이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20</a:t>
            </a:r>
            <a:r>
              <a:rPr lang="ko-KR" altLang="en-US" sz="1200" dirty="0" smtClean="0"/>
              <a:t>혹은 </a:t>
            </a:r>
            <a:r>
              <a:rPr lang="en-US" altLang="ko-KR" sz="1200" dirty="0" smtClean="0"/>
              <a:t>22MHz</a:t>
            </a:r>
            <a:r>
              <a:rPr lang="ko-KR" altLang="en-US" sz="1200" dirty="0" smtClean="0"/>
              <a:t>인 채널들을 </a:t>
            </a:r>
            <a:r>
              <a:rPr lang="en-US" altLang="ko-KR" sz="1200" dirty="0" smtClean="0"/>
              <a:t>5MHz</a:t>
            </a:r>
            <a:r>
              <a:rPr lang="ko-KR" altLang="en-US" sz="1200" dirty="0" smtClean="0"/>
              <a:t>간격으로 배치를 하게 되면 </a:t>
            </a:r>
            <a:r>
              <a:rPr lang="en-US" altLang="ko-KR" sz="1200" dirty="0" smtClean="0"/>
              <a:t>13</a:t>
            </a:r>
            <a:r>
              <a:rPr lang="ko-KR" altLang="en-US" sz="1200" dirty="0" smtClean="0"/>
              <a:t>개의 채널을 이용</a:t>
            </a:r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endParaRPr lang="ko-KR" altLang="en-US" sz="1200" dirty="0"/>
          </a:p>
        </p:txBody>
      </p:sp>
      <p:pic>
        <p:nvPicPr>
          <p:cNvPr id="33" name="_x220089568" descr="EMB0000badc5a0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236" y="2420888"/>
            <a:ext cx="7739688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10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417002" y="796355"/>
            <a:ext cx="2165978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IoT?</a:t>
            </a:r>
          </a:p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Internet of Things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4485133" y="2276872"/>
            <a:ext cx="0" cy="438725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381736" y="2812579"/>
            <a:ext cx="2236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사물인터</a:t>
            </a:r>
            <a:r>
              <a:rPr lang="ko-KR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넷</a:t>
            </a:r>
            <a:endParaRPr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4485133" y="3429000"/>
            <a:ext cx="0" cy="438725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84645" y="4005064"/>
            <a:ext cx="6830716" cy="25391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100" dirty="0" smtClean="0">
                <a:solidFill>
                  <a:srgbClr val="C00000"/>
                </a:solidFill>
                <a:latin typeface="+mn-ea"/>
              </a:rPr>
              <a:t>인터넷</a:t>
            </a:r>
            <a:r>
              <a:rPr lang="ko-KR" altLang="en-US" sz="2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을 기반으로 모든 사물을 연결하여 사람과 사물</a:t>
            </a:r>
            <a:r>
              <a:rPr lang="en-US" altLang="ko-KR" sz="2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2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사물과 사물간의 정보를 상호 소통하는 </a:t>
            </a:r>
            <a:endParaRPr lang="en-US" altLang="ko-KR" sz="21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지능형 기술 및 서비스</a:t>
            </a:r>
            <a:endParaRPr lang="en-US" altLang="ko-KR" sz="3200" b="1" dirty="0" smtClean="0">
              <a:solidFill>
                <a:schemeClr val="accent6">
                  <a:lumMod val="75000"/>
                </a:schemeClr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기능화 </a:t>
            </a:r>
            <a:r>
              <a:rPr lang="en-US" altLang="ko-KR" sz="2800" b="1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+ </a:t>
            </a:r>
            <a:r>
              <a:rPr lang="ko-KR" altLang="en-US" sz="2800" b="1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상호연결 </a:t>
            </a:r>
            <a:r>
              <a:rPr lang="en-US" altLang="ko-KR" sz="2800" b="1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+ </a:t>
            </a:r>
            <a:r>
              <a:rPr lang="ko-KR" altLang="en-US" sz="2800" b="1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지능화 </a:t>
            </a:r>
            <a:r>
              <a:rPr lang="en-US" altLang="ko-KR" sz="2800" b="1" dirty="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= IoT</a:t>
            </a:r>
            <a:endParaRPr lang="ko-KR" altLang="en-US" sz="2800" b="1" dirty="0">
              <a:solidFill>
                <a:schemeClr val="accent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7771" y="794"/>
            <a:ext cx="263565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사물인터넷 개요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228184" y="1065073"/>
            <a:ext cx="251741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Internet of 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Everything</a:t>
            </a:r>
          </a:p>
          <a:p>
            <a:pPr>
              <a:lnSpc>
                <a:spcPct val="200000"/>
              </a:lnSpc>
            </a:pP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Web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of 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Things</a:t>
            </a:r>
          </a:p>
          <a:p>
            <a:pPr>
              <a:lnSpc>
                <a:spcPct val="200000"/>
              </a:lnSpc>
            </a:pP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Embedded Web</a:t>
            </a:r>
          </a:p>
          <a:p>
            <a:pPr>
              <a:lnSpc>
                <a:spcPct val="200000"/>
              </a:lnSpc>
            </a:pP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Machine 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to 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Machine</a:t>
            </a:r>
          </a:p>
          <a:p>
            <a:pPr>
              <a:lnSpc>
                <a:spcPct val="200000"/>
              </a:lnSpc>
            </a:pP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Industry 4.0</a:t>
            </a:r>
            <a:endParaRPr lang="ko-KR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31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07771" y="794"/>
            <a:ext cx="33025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사물인터넷 핵심기술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23654" y="980728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Wi-Fi</a:t>
            </a:r>
            <a:endParaRPr lang="ko-KR" altLang="en-US" sz="1400" b="1" dirty="0"/>
          </a:p>
        </p:txBody>
      </p:sp>
      <p:sp>
        <p:nvSpPr>
          <p:cNvPr id="31" name="직사각형 30"/>
          <p:cNvSpPr/>
          <p:nvPr/>
        </p:nvSpPr>
        <p:spPr>
          <a:xfrm>
            <a:off x="457428" y="1412776"/>
            <a:ext cx="85070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dirty="0" err="1" smtClean="0"/>
              <a:t>와이파이는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처음 발표된 이후 지속적으로 새로운 버전이 개발되어 점차 데이터 전송 속도가 향상되고 있다</a:t>
            </a:r>
            <a:r>
              <a:rPr lang="en-US" altLang="ko-KR" sz="1400" dirty="0"/>
              <a:t>. 1997</a:t>
            </a:r>
            <a:r>
              <a:rPr lang="ko-KR" altLang="en-US" sz="1400" dirty="0"/>
              <a:t>년 발표된 </a:t>
            </a:r>
            <a:r>
              <a:rPr lang="en-US" altLang="ko-KR" sz="1400" dirty="0"/>
              <a:t>IEEE 802.11</a:t>
            </a:r>
            <a:r>
              <a:rPr lang="ko-KR" altLang="en-US" sz="1400" dirty="0"/>
              <a:t>규격은 최대 </a:t>
            </a:r>
            <a:r>
              <a:rPr lang="en-US" altLang="ko-KR" sz="1400" dirty="0"/>
              <a:t>2Mbps</a:t>
            </a:r>
            <a:r>
              <a:rPr lang="ko-KR" altLang="en-US" sz="1400" dirty="0"/>
              <a:t>의 속도밖에 내지 못했지만 </a:t>
            </a:r>
            <a:r>
              <a:rPr lang="en-US" altLang="ko-KR" sz="1400" dirty="0"/>
              <a:t>1999</a:t>
            </a:r>
            <a:r>
              <a:rPr lang="ko-KR" altLang="en-US" sz="1400" dirty="0"/>
              <a:t>년에 나온 </a:t>
            </a:r>
            <a:r>
              <a:rPr lang="en-US" altLang="ko-KR" sz="1400" dirty="0"/>
              <a:t>IEEE 802.11b </a:t>
            </a:r>
            <a:r>
              <a:rPr lang="ko-KR" altLang="en-US" sz="1400" dirty="0"/>
              <a:t>규격은 최대 </a:t>
            </a:r>
            <a:r>
              <a:rPr lang="en-US" altLang="ko-KR" sz="1400" dirty="0"/>
              <a:t>11Mbps</a:t>
            </a:r>
            <a:r>
              <a:rPr lang="ko-KR" altLang="en-US" sz="1400" dirty="0"/>
              <a:t>의 속도를 지원하며</a:t>
            </a:r>
            <a:r>
              <a:rPr lang="en-US" altLang="ko-KR" sz="1400" dirty="0"/>
              <a:t>, 2003</a:t>
            </a:r>
            <a:r>
              <a:rPr lang="ko-KR" altLang="en-US" sz="1400" dirty="0"/>
              <a:t>년에 나온 </a:t>
            </a:r>
            <a:r>
              <a:rPr lang="en-US" altLang="ko-KR" sz="1400" dirty="0"/>
              <a:t>IEEE 802.11g</a:t>
            </a:r>
            <a:r>
              <a:rPr lang="ko-KR" altLang="en-US" sz="1400" dirty="0"/>
              <a:t>규격은 최대 </a:t>
            </a:r>
            <a:r>
              <a:rPr lang="en-US" altLang="ko-KR" sz="1400" dirty="0"/>
              <a:t>54Mbps</a:t>
            </a:r>
            <a:r>
              <a:rPr lang="ko-KR" altLang="en-US" sz="1400" dirty="0"/>
              <a:t>의 속도를 지원</a:t>
            </a:r>
          </a:p>
        </p:txBody>
      </p:sp>
      <p:pic>
        <p:nvPicPr>
          <p:cNvPr id="31745" name="_x278605672" descr="EMB0001f4601d7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08"/>
          <a:stretch>
            <a:fillRect/>
          </a:stretch>
        </p:blipFill>
        <p:spPr bwMode="auto">
          <a:xfrm>
            <a:off x="1475656" y="2797770"/>
            <a:ext cx="5138608" cy="135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317212"/>
              </p:ext>
            </p:extLst>
          </p:nvPr>
        </p:nvGraphicFramePr>
        <p:xfrm>
          <a:off x="1403648" y="4293096"/>
          <a:ext cx="5666994" cy="2206331"/>
        </p:xfrm>
        <a:graphic>
          <a:graphicData uri="http://schemas.openxmlformats.org/drawingml/2006/table">
            <a:tbl>
              <a:tblPr/>
              <a:tblGrid>
                <a:gridCol w="773430"/>
                <a:gridCol w="757555"/>
                <a:gridCol w="1348486"/>
                <a:gridCol w="1348486"/>
                <a:gridCol w="593725"/>
                <a:gridCol w="845312"/>
              </a:tblGrid>
              <a:tr h="2099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80"/>
                        </a:spcAft>
                      </a:pPr>
                      <a:r>
                        <a:rPr lang="en-US" sz="900" kern="0" spc="-7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802.11</a:t>
                      </a:r>
                      <a:endParaRPr lang="en-US" sz="1100" kern="0" spc="-7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80"/>
                        </a:spcAft>
                      </a:pPr>
                      <a:r>
                        <a:rPr lang="ko-KR" altLang="en-US" sz="900" kern="0" spc="-7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주파수</a:t>
                      </a:r>
                      <a:r>
                        <a:rPr lang="en-US" altLang="ko-KR" sz="900" kern="0" spc="-7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900" kern="0" spc="-7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GHz)</a:t>
                      </a:r>
                      <a:endParaRPr lang="en-US" sz="1100" kern="0" spc="-7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80"/>
                        </a:spcAft>
                      </a:pPr>
                      <a:r>
                        <a:rPr lang="ko-KR" altLang="en-US" sz="900" kern="0" spc="-7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대역폭</a:t>
                      </a:r>
                      <a:r>
                        <a:rPr lang="en-US" altLang="ko-KR" sz="900" kern="0" spc="-7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900" kern="0" spc="-7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MHz)</a:t>
                      </a:r>
                      <a:endParaRPr lang="en-US" sz="1100" kern="0" spc="-7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80"/>
                        </a:spcAft>
                      </a:pPr>
                      <a:r>
                        <a:rPr lang="ko-KR" altLang="en-US" sz="900" kern="0" spc="-7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최대데이터속도</a:t>
                      </a:r>
                      <a:r>
                        <a:rPr lang="en-US" altLang="ko-KR" sz="900" kern="0" spc="-7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(Mbit/s)</a:t>
                      </a:r>
                      <a:endParaRPr lang="ko-KR" altLang="en-US" sz="1100" kern="0" spc="-7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3335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80"/>
                        </a:spcAft>
                      </a:pPr>
                      <a:r>
                        <a:rPr lang="en-US" sz="900" kern="0" spc="-7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MIMO</a:t>
                      </a:r>
                      <a:endParaRPr lang="en-US" sz="1100" kern="0" spc="-7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80"/>
                        </a:spcAft>
                      </a:pPr>
                      <a:r>
                        <a:rPr lang="ko-KR" altLang="en-US" sz="900" kern="0" spc="-7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변조</a:t>
                      </a:r>
                      <a:endParaRPr lang="ko-KR" altLang="en-US" sz="1100" kern="0" spc="-7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18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80"/>
                        </a:spcAft>
                      </a:pPr>
                      <a:r>
                        <a:rPr lang="en-US" sz="900" kern="0" spc="-7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</a:t>
                      </a:r>
                      <a:endParaRPr lang="en-US" sz="1100" kern="0" spc="-7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80"/>
                        </a:spcAft>
                      </a:pPr>
                      <a:r>
                        <a:rPr lang="en-US" sz="900" kern="0" spc="-7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sz="1100" kern="0" spc="-7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80"/>
                        </a:spcAft>
                      </a:pPr>
                      <a:r>
                        <a:rPr lang="en-US" sz="900" kern="0" spc="-7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</a:t>
                      </a:r>
                      <a:endParaRPr lang="en-US" sz="1100" kern="0" spc="-7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80"/>
                        </a:spcAft>
                      </a:pPr>
                      <a:r>
                        <a:rPr lang="en-US" sz="900" kern="0" spc="-7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54</a:t>
                      </a:r>
                      <a:endParaRPr lang="en-US" sz="1100" kern="0" spc="-7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80"/>
                        </a:spcAft>
                      </a:pPr>
                      <a:r>
                        <a:rPr lang="en-US" sz="900" kern="0" spc="-7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sz="1100" kern="0" spc="-7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80"/>
                        </a:spcAft>
                      </a:pPr>
                      <a:r>
                        <a:rPr lang="en-US" sz="900" kern="0" spc="-7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OFDM</a:t>
                      </a:r>
                      <a:endParaRPr lang="en-US" sz="1100" kern="0" spc="-7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18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80"/>
                        </a:spcAft>
                      </a:pPr>
                      <a:r>
                        <a:rPr lang="en-US" sz="900" kern="0" spc="-7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</a:t>
                      </a:r>
                      <a:endParaRPr lang="en-US" sz="1100" kern="0" spc="-7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80"/>
                        </a:spcAft>
                      </a:pPr>
                      <a:r>
                        <a:rPr lang="en-US" sz="900" kern="0" spc="-7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2.4</a:t>
                      </a:r>
                      <a:endParaRPr lang="en-US" sz="1100" kern="0" spc="-7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80"/>
                        </a:spcAft>
                      </a:pPr>
                      <a:r>
                        <a:rPr lang="en-US" sz="900" kern="0" spc="-7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</a:t>
                      </a:r>
                      <a:endParaRPr lang="en-US" sz="1100" kern="0" spc="-7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80"/>
                        </a:spcAft>
                      </a:pPr>
                      <a:r>
                        <a:rPr lang="en-US" sz="900" kern="0" spc="-7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11</a:t>
                      </a:r>
                      <a:endParaRPr lang="en-US" sz="1100" kern="0" spc="-7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80"/>
                        </a:spcAft>
                      </a:pPr>
                      <a:r>
                        <a:rPr lang="en-US" sz="900" kern="0" spc="-7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sz="1100" kern="0" spc="-7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80"/>
                        </a:spcAft>
                      </a:pPr>
                      <a:r>
                        <a:rPr lang="en-US" sz="900" kern="0" spc="-7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DSSS</a:t>
                      </a:r>
                      <a:endParaRPr lang="en-US" sz="1100" kern="0" spc="-7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18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80"/>
                        </a:spcAft>
                      </a:pPr>
                      <a:r>
                        <a:rPr lang="en-US" sz="900" kern="0" spc="-7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g</a:t>
                      </a:r>
                      <a:endParaRPr lang="en-US" sz="1100" kern="0" spc="-7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80"/>
                        </a:spcAft>
                      </a:pPr>
                      <a:r>
                        <a:rPr lang="en-US" sz="900" kern="0" spc="-7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2.4</a:t>
                      </a:r>
                      <a:endParaRPr lang="en-US" sz="1100" kern="0" spc="-7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80"/>
                        </a:spcAft>
                      </a:pPr>
                      <a:r>
                        <a:rPr lang="en-US" sz="900" kern="0" spc="-7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</a:t>
                      </a:r>
                      <a:endParaRPr lang="en-US" sz="1100" kern="0" spc="-7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80"/>
                        </a:spcAft>
                      </a:pPr>
                      <a:r>
                        <a:rPr lang="en-US" sz="900" kern="0" spc="-7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54</a:t>
                      </a:r>
                      <a:endParaRPr lang="en-US" sz="1100" kern="0" spc="-7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80"/>
                        </a:spcAft>
                      </a:pPr>
                      <a:r>
                        <a:rPr lang="en-US" sz="900" kern="0" spc="-7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lang="en-US" sz="1100" kern="0" spc="-7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80"/>
                        </a:spcAft>
                      </a:pPr>
                      <a:r>
                        <a:rPr lang="en-US" sz="900" kern="0" spc="-7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OFDM,DSSS</a:t>
                      </a:r>
                      <a:endParaRPr lang="en-US" sz="1100" kern="0" spc="-7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1825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80"/>
                        </a:spcAft>
                      </a:pPr>
                      <a:r>
                        <a:rPr lang="en-US" sz="900" kern="0" spc="-7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</a:t>
                      </a:r>
                      <a:endParaRPr lang="en-US" sz="1100" kern="0" spc="-7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80"/>
                        </a:spcAft>
                      </a:pPr>
                      <a:r>
                        <a:rPr lang="en-US" sz="900" kern="0" spc="-7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2.4/5</a:t>
                      </a:r>
                      <a:endParaRPr lang="en-US" sz="1100" kern="0" spc="-7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80"/>
                        </a:spcAft>
                      </a:pPr>
                      <a:r>
                        <a:rPr lang="en-US" sz="900" kern="0" spc="-7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</a:t>
                      </a:r>
                      <a:endParaRPr lang="en-US" sz="1100" kern="0" spc="-7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80"/>
                        </a:spcAft>
                      </a:pPr>
                      <a:r>
                        <a:rPr lang="en-US" sz="900" kern="0" spc="-7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72</a:t>
                      </a:r>
                      <a:endParaRPr lang="en-US" sz="1100" kern="0" spc="-7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80"/>
                        </a:spcAft>
                      </a:pPr>
                      <a:r>
                        <a:rPr lang="en-US" sz="900" kern="0" spc="-7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</a:t>
                      </a:r>
                      <a:endParaRPr lang="en-US" sz="1100" kern="0" spc="-7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80"/>
                        </a:spcAft>
                      </a:pPr>
                      <a:r>
                        <a:rPr lang="en-US" sz="900" kern="0" spc="-7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OFDM</a:t>
                      </a:r>
                      <a:endParaRPr lang="en-US" sz="1100" kern="0" spc="-7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18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80"/>
                        </a:spcAft>
                      </a:pPr>
                      <a:r>
                        <a:rPr lang="en-US" sz="900" kern="0" spc="-7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40</a:t>
                      </a:r>
                      <a:endParaRPr lang="en-US" sz="1100" kern="0" spc="-7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80"/>
                        </a:spcAft>
                      </a:pPr>
                      <a:r>
                        <a:rPr lang="en-US" sz="900" kern="0" spc="-7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150</a:t>
                      </a:r>
                      <a:endParaRPr lang="en-US" sz="1100" kern="0" spc="-7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21825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80"/>
                        </a:spcAft>
                      </a:pPr>
                      <a:r>
                        <a:rPr lang="en-US" sz="900" kern="0" spc="-7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ac</a:t>
                      </a:r>
                      <a:endParaRPr lang="en-US" sz="1100" kern="0" spc="-7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80"/>
                        </a:spcAft>
                      </a:pPr>
                      <a:r>
                        <a:rPr lang="en-US" sz="900" kern="0" spc="-7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</a:t>
                      </a:r>
                      <a:endParaRPr lang="en-US" sz="1100" kern="0" spc="-7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80"/>
                        </a:spcAft>
                      </a:pPr>
                      <a:r>
                        <a:rPr lang="en-US" sz="900" kern="0" spc="-7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</a:t>
                      </a:r>
                      <a:endParaRPr lang="en-US" sz="1100" kern="0" spc="-7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80"/>
                        </a:spcAft>
                      </a:pPr>
                      <a:r>
                        <a:rPr lang="en-US" sz="900" kern="0" spc="-7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87.6</a:t>
                      </a:r>
                      <a:endParaRPr lang="en-US" sz="1100" kern="0" spc="-7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80"/>
                        </a:spcAft>
                      </a:pPr>
                      <a:r>
                        <a:rPr lang="en-US" sz="900" kern="0" spc="-7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</a:t>
                      </a:r>
                      <a:endParaRPr lang="en-US" sz="1100" kern="0" spc="-7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218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80"/>
                        </a:spcAft>
                      </a:pPr>
                      <a:r>
                        <a:rPr lang="en-US" sz="900" kern="0" spc="-7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40</a:t>
                      </a:r>
                      <a:endParaRPr lang="en-US" sz="1100" kern="0" spc="-7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80"/>
                        </a:spcAft>
                      </a:pPr>
                      <a:r>
                        <a:rPr lang="en-US" sz="900" kern="0" spc="-7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200</a:t>
                      </a:r>
                      <a:endParaRPr lang="en-US" sz="1100" kern="0" spc="-7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218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80"/>
                        </a:spcAft>
                      </a:pPr>
                      <a:r>
                        <a:rPr lang="en-US" sz="900" kern="0" spc="-7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80</a:t>
                      </a:r>
                      <a:endParaRPr lang="en-US" sz="1100" kern="0" spc="-7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80"/>
                        </a:spcAft>
                      </a:pPr>
                      <a:r>
                        <a:rPr lang="en-US" sz="900" kern="0" spc="-7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433</a:t>
                      </a:r>
                      <a:endParaRPr lang="en-US" sz="1100" kern="0" spc="-7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218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80"/>
                        </a:spcAft>
                      </a:pPr>
                      <a:r>
                        <a:rPr lang="en-US" sz="900" kern="0" spc="-7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160</a:t>
                      </a:r>
                      <a:endParaRPr lang="en-US" sz="1100" kern="0" spc="-7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80"/>
                        </a:spcAft>
                      </a:pPr>
                      <a:r>
                        <a:rPr lang="en-US" sz="900" kern="0" spc="-7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867</a:t>
                      </a:r>
                      <a:endParaRPr lang="en-US" sz="1100" kern="0" spc="-7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182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07771" y="794"/>
            <a:ext cx="33025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사물인터넷 핵심기술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23654" y="980728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Wi-Fi</a:t>
            </a:r>
            <a:endParaRPr lang="ko-KR" altLang="en-US" sz="1400" b="1" dirty="0"/>
          </a:p>
        </p:txBody>
      </p:sp>
      <p:sp>
        <p:nvSpPr>
          <p:cNvPr id="31" name="직사각형 30"/>
          <p:cNvSpPr/>
          <p:nvPr/>
        </p:nvSpPr>
        <p:spPr>
          <a:xfrm>
            <a:off x="457428" y="1412776"/>
            <a:ext cx="8507060" cy="1718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/>
              <a:t>EEE 802.11ad</a:t>
            </a:r>
            <a:r>
              <a:rPr lang="ko-KR" altLang="en-US" sz="1200" dirty="0"/>
              <a:t>는 </a:t>
            </a:r>
            <a:r>
              <a:rPr lang="ko-KR" altLang="en-US" sz="1200" dirty="0" err="1"/>
              <a:t>와이기그</a:t>
            </a:r>
            <a:r>
              <a:rPr lang="en-US" altLang="ko-KR" sz="1200" dirty="0"/>
              <a:t>(</a:t>
            </a:r>
            <a:r>
              <a:rPr lang="en-US" altLang="ko-KR" sz="1200" dirty="0" err="1"/>
              <a:t>WiGig</a:t>
            </a:r>
            <a:r>
              <a:rPr lang="en-US" altLang="ko-KR" sz="1200" dirty="0"/>
              <a:t>)</a:t>
            </a:r>
            <a:r>
              <a:rPr lang="ko-KR" altLang="en-US" sz="1200" dirty="0"/>
              <a:t>라는 이름으로도 </a:t>
            </a:r>
            <a:r>
              <a:rPr lang="ko-KR" altLang="en-US" sz="1200" dirty="0" err="1"/>
              <a:t>불리우는</a:t>
            </a:r>
            <a:r>
              <a:rPr lang="ko-KR" altLang="en-US" sz="1200" dirty="0"/>
              <a:t> </a:t>
            </a:r>
            <a:r>
              <a:rPr lang="en-US" altLang="ko-KR" sz="1200" dirty="0"/>
              <a:t>60GHz</a:t>
            </a:r>
            <a:r>
              <a:rPr lang="ko-KR" altLang="en-US" sz="1200" dirty="0"/>
              <a:t>대역의 고주파를 사용하는 무선 통신 규격</a:t>
            </a:r>
            <a:endParaRPr lang="en-US" altLang="ko-KR" sz="1200" dirty="0"/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/>
              <a:t>기존의 </a:t>
            </a:r>
            <a:r>
              <a:rPr lang="en-US" altLang="ko-KR" sz="1200" dirty="0"/>
              <a:t>802.11 </a:t>
            </a:r>
            <a:r>
              <a:rPr lang="ko-KR" altLang="en-US" sz="1200" dirty="0"/>
              <a:t>표준들이 </a:t>
            </a:r>
            <a:r>
              <a:rPr lang="en-US" altLang="ko-KR" sz="1200" dirty="0"/>
              <a:t>2.4GHz</a:t>
            </a:r>
            <a:r>
              <a:rPr lang="ko-KR" altLang="en-US" sz="1200" dirty="0"/>
              <a:t>나 </a:t>
            </a:r>
            <a:r>
              <a:rPr lang="en-US" altLang="ko-KR" sz="1200" dirty="0"/>
              <a:t>5GHz</a:t>
            </a:r>
            <a:r>
              <a:rPr lang="ko-KR" altLang="en-US" sz="1200" dirty="0"/>
              <a:t>대역에서 동작하는 반면 </a:t>
            </a:r>
            <a:r>
              <a:rPr lang="en-US" altLang="ko-KR" sz="1200" dirty="0"/>
              <a:t>802.1ad</a:t>
            </a:r>
            <a:r>
              <a:rPr lang="ko-KR" altLang="en-US" sz="1200" dirty="0"/>
              <a:t>는 </a:t>
            </a:r>
            <a:r>
              <a:rPr lang="en-US" altLang="ko-KR" sz="1200" dirty="0"/>
              <a:t>60GHz </a:t>
            </a:r>
            <a:r>
              <a:rPr lang="ko-KR" altLang="en-US" sz="1200" dirty="0"/>
              <a:t>밀리미터파 대역에서 동작하는 새로운 물리계층을 정의</a:t>
            </a:r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/>
              <a:t>현재 많이 사용하는 </a:t>
            </a:r>
            <a:r>
              <a:rPr lang="ko-KR" altLang="en-US" sz="1200" dirty="0" err="1"/>
              <a:t>무선랜</a:t>
            </a:r>
            <a:r>
              <a:rPr lang="ko-KR" altLang="en-US" sz="1200" dirty="0"/>
              <a:t> 보다 </a:t>
            </a:r>
            <a:r>
              <a:rPr lang="en-US" altLang="ko-KR" sz="1200" dirty="0"/>
              <a:t>10</a:t>
            </a:r>
            <a:r>
              <a:rPr lang="ko-KR" altLang="en-US" sz="1200" dirty="0"/>
              <a:t>배 빠른 초당 </a:t>
            </a:r>
            <a:r>
              <a:rPr lang="en-US" altLang="ko-KR" sz="1200" dirty="0"/>
              <a:t>7</a:t>
            </a:r>
            <a:r>
              <a:rPr lang="ko-KR" altLang="en-US" sz="1200" dirty="0" err="1"/>
              <a:t>기가비트</a:t>
            </a:r>
            <a:r>
              <a:rPr lang="en-US" altLang="ko-KR" sz="1200" dirty="0"/>
              <a:t>(</a:t>
            </a:r>
            <a:r>
              <a:rPr lang="en-US" altLang="ko-KR" sz="1200" dirty="0" err="1"/>
              <a:t>Gbps</a:t>
            </a:r>
            <a:r>
              <a:rPr lang="en-US" altLang="ko-KR" sz="1200" dirty="0"/>
              <a:t>)</a:t>
            </a:r>
            <a:r>
              <a:rPr lang="ko-KR" altLang="en-US" sz="1200" dirty="0"/>
              <a:t>의 속도로 데이터를 주고받을 수 있는 기술로 </a:t>
            </a:r>
            <a:r>
              <a:rPr lang="en-US" altLang="ko-KR" sz="1200" dirty="0"/>
              <a:t>TV</a:t>
            </a:r>
            <a:r>
              <a:rPr lang="ko-KR" altLang="en-US" sz="1200" dirty="0"/>
              <a:t>와 </a:t>
            </a:r>
            <a:r>
              <a:rPr lang="ko-KR" altLang="en-US" sz="1200" dirty="0" err="1"/>
              <a:t>스마트폰</a:t>
            </a:r>
            <a:r>
              <a:rPr lang="ko-KR" altLang="en-US" sz="1200" dirty="0"/>
              <a:t> 등 각종 기기를 연결할 차세대 무선통신 표준</a:t>
            </a:r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endParaRPr lang="ko-KR" altLang="en-US" sz="1200" dirty="0"/>
          </a:p>
        </p:txBody>
      </p:sp>
      <p:pic>
        <p:nvPicPr>
          <p:cNvPr id="29" name="_x220089648" descr="EMB0000badc59f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286545"/>
            <a:ext cx="3473450" cy="1528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_x220089328" descr="EMB0000badc59f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339" y="3085081"/>
            <a:ext cx="4076576" cy="193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025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691680" y="1264285"/>
            <a:ext cx="71287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 smtClean="0"/>
              <a:t>기존 </a:t>
            </a:r>
            <a:r>
              <a:rPr lang="ko-KR" altLang="en-US" sz="1200" dirty="0"/>
              <a:t>시스템 중심으로 설계된 인터넷 보안 기술로 안전과 프라이버시 보호를 수행하기에는 많은 문제가 </a:t>
            </a:r>
            <a:r>
              <a:rPr lang="ko-KR" altLang="en-US" sz="1200" dirty="0" smtClean="0"/>
              <a:t>발생</a:t>
            </a:r>
            <a:endParaRPr lang="en-US" altLang="ko-KR" sz="1200" dirty="0" smtClean="0"/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/>
              <a:t>IoT </a:t>
            </a:r>
            <a:r>
              <a:rPr lang="ko-KR" altLang="en-US" sz="1200" dirty="0"/>
              <a:t>장치 및 서비스의 ‘설계</a:t>
            </a:r>
            <a:r>
              <a:rPr lang="en-US" altLang="ko-KR" sz="1200" dirty="0"/>
              <a:t>-</a:t>
            </a:r>
            <a:r>
              <a:rPr lang="ko-KR" altLang="en-US" sz="1200" dirty="0"/>
              <a:t>개발’ 단계부터 보안과 프라이버시 보호 체계를 </a:t>
            </a:r>
            <a:r>
              <a:rPr lang="ko-KR" altLang="en-US" sz="1200" dirty="0" smtClean="0"/>
              <a:t>고려</a:t>
            </a:r>
            <a:endParaRPr lang="ko-KR" altLang="en-US" sz="1200" dirty="0"/>
          </a:p>
        </p:txBody>
      </p:sp>
      <p:grpSp>
        <p:nvGrpSpPr>
          <p:cNvPr id="33" name="그룹 58"/>
          <p:cNvGrpSpPr/>
          <p:nvPr/>
        </p:nvGrpSpPr>
        <p:grpSpPr>
          <a:xfrm>
            <a:off x="217740" y="1122652"/>
            <a:ext cx="1247629" cy="1254060"/>
            <a:chOff x="347887" y="1421538"/>
            <a:chExt cx="3025934" cy="3041532"/>
          </a:xfrm>
        </p:grpSpPr>
        <p:grpSp>
          <p:nvGrpSpPr>
            <p:cNvPr id="34" name="그룹 93"/>
            <p:cNvGrpSpPr/>
            <p:nvPr/>
          </p:nvGrpSpPr>
          <p:grpSpPr>
            <a:xfrm>
              <a:off x="347887" y="1421538"/>
              <a:ext cx="3025934" cy="3041532"/>
              <a:chOff x="3602743" y="3054752"/>
              <a:chExt cx="1828622" cy="1838048"/>
            </a:xfrm>
          </p:grpSpPr>
          <p:sp>
            <p:nvSpPr>
              <p:cNvPr id="36" name="타원 35"/>
              <p:cNvSpPr/>
              <p:nvPr/>
            </p:nvSpPr>
            <p:spPr>
              <a:xfrm>
                <a:off x="3602743" y="3064178"/>
                <a:ext cx="1828622" cy="182862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원형 36"/>
              <p:cNvSpPr/>
              <p:nvPr/>
            </p:nvSpPr>
            <p:spPr>
              <a:xfrm>
                <a:off x="3602845" y="3054752"/>
                <a:ext cx="1828419" cy="1828419"/>
              </a:xfrm>
              <a:prstGeom prst="pie">
                <a:avLst>
                  <a:gd name="adj1" fmla="val 10797676"/>
                  <a:gd name="adj2" fmla="val 435"/>
                </a:avLst>
              </a:prstGeom>
              <a:solidFill>
                <a:srgbClr val="00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타원 37"/>
              <p:cNvSpPr/>
              <p:nvPr/>
            </p:nvSpPr>
            <p:spPr>
              <a:xfrm>
                <a:off x="3756021" y="3217457"/>
                <a:ext cx="1522068" cy="15220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sp>
          <p:nvSpPr>
            <p:cNvPr id="35" name="Text Box 39"/>
            <p:cNvSpPr txBox="1">
              <a:spLocks noChangeArrowheads="1"/>
            </p:cNvSpPr>
            <p:nvPr/>
          </p:nvSpPr>
          <p:spPr bwMode="auto">
            <a:xfrm>
              <a:off x="1281122" y="2971098"/>
              <a:ext cx="184896" cy="2751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 sz="1200" b="1">
                <a:solidFill>
                  <a:srgbClr val="000000"/>
                </a:solidFill>
                <a:latin typeface="Trebuchet MS" pitchFamily="34" charset="0"/>
              </a:endParaRPr>
            </a:p>
          </p:txBody>
        </p:sp>
      </p:grpSp>
      <p:sp>
        <p:nvSpPr>
          <p:cNvPr id="39" name="TextBox 182"/>
          <p:cNvSpPr txBox="1"/>
          <p:nvPr/>
        </p:nvSpPr>
        <p:spPr>
          <a:xfrm>
            <a:off x="353574" y="1589863"/>
            <a:ext cx="954098" cy="33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>
            <a:bevelT/>
          </a:sp3d>
        </p:spPr>
        <p:txBody>
          <a:bodyPr wrap="square" lIns="91424" tIns="45712" rIns="91424" bIns="45712" anchor="ctr">
            <a:spAutoFit/>
            <a:sp3d prstMaterial="softEdge">
              <a:bevelT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4762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Arial" pitchFamily="34" charset="0"/>
                <a:cs typeface="Arial" pitchFamily="34" charset="0"/>
              </a:rPr>
              <a:t>Security</a:t>
            </a:r>
            <a:endParaRPr lang="ko-KR" altLang="en-US" sz="1600" dirty="0">
              <a:solidFill>
                <a:schemeClr val="tx1">
                  <a:lumMod val="75000"/>
                  <a:lumOff val="25000"/>
                  <a:alpha val="99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433" name="_x217190464" descr="EMB00000bb40f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384" y="2303258"/>
            <a:ext cx="5117940" cy="278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1907704" y="5301208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/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IoT </a:t>
            </a: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공통 보안 </a:t>
            </a:r>
            <a:r>
              <a:rPr lang="en-US" altLang="ko-KR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  <a:r>
              <a:rPr lang="ko-KR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대 원칙</a:t>
            </a:r>
            <a:endParaRPr lang="en-US" altLang="ko-KR" sz="10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lvl="0" indent="-285750" fontAlgn="base">
              <a:buFont typeface="Arial" pitchFamily="34" charset="0"/>
              <a:buChar char="•"/>
            </a:pPr>
            <a:r>
              <a:rPr lang="ko-KR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정보보호와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프라이버시 강화를 고려한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IoT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제품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·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서비스 설계 </a:t>
            </a:r>
          </a:p>
          <a:p>
            <a:pPr marL="285750" lvl="0" indent="-285750" fontAlgn="base">
              <a:buFont typeface="Arial" pitchFamily="34" charset="0"/>
              <a:buChar char="•"/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안전한 소프트웨어 및 하드웨어 개발 기술 적용 및 검증 </a:t>
            </a:r>
          </a:p>
          <a:p>
            <a:pPr marL="285750" lvl="0" indent="-285750" fontAlgn="base">
              <a:buFont typeface="Arial" pitchFamily="34" charset="0"/>
              <a:buChar char="•"/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안전한 초기 보안 설정 방안 제공 </a:t>
            </a:r>
          </a:p>
          <a:p>
            <a:pPr marL="285750" lvl="0" indent="-285750" fontAlgn="base">
              <a:buFont typeface="Arial" pitchFamily="34" charset="0"/>
              <a:buChar char="•"/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보안 프로토콜 준수 및 안전한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파라미터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설정 </a:t>
            </a:r>
          </a:p>
          <a:p>
            <a:pPr marL="285750" lvl="0" indent="-285750" fontAlgn="base">
              <a:buFont typeface="Arial" pitchFamily="34" charset="0"/>
              <a:buChar char="•"/>
            </a:pP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IoT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제품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·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서비스의 취약점 보안패치 및 업데이트 지속 이행 </a:t>
            </a:r>
          </a:p>
          <a:p>
            <a:pPr marL="285750" lvl="0" indent="-285750" fontAlgn="base">
              <a:buFont typeface="Arial" pitchFamily="34" charset="0"/>
              <a:buChar char="•"/>
            </a:pP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안전한 운영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·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관리를 위한 정보보호 및 프라이버시 관리체계 마련 </a:t>
            </a:r>
          </a:p>
          <a:p>
            <a:pPr marL="285750" lvl="0" indent="-285750" fontAlgn="base">
              <a:buFont typeface="Arial" pitchFamily="34" charset="0"/>
              <a:buChar char="•"/>
            </a:pP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IoT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침해사고 대응체계 및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책임추적성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확보 방안 마련 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7771" y="794"/>
            <a:ext cx="33025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사물인터넷 핵심기술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9322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691680" y="1264285"/>
            <a:ext cx="712879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/>
              <a:t>현재는 국제표준기구</a:t>
            </a:r>
            <a:r>
              <a:rPr lang="en-US" altLang="ko-KR" sz="1200" dirty="0"/>
              <a:t>(de jure)</a:t>
            </a:r>
            <a:r>
              <a:rPr lang="ko-KR" altLang="en-US" sz="1200" dirty="0"/>
              <a:t>인 </a:t>
            </a:r>
            <a:r>
              <a:rPr lang="en-US" altLang="ko-KR" sz="1200" dirty="0"/>
              <a:t>ITU-T, ISO/IEC</a:t>
            </a:r>
            <a:r>
              <a:rPr lang="ko-KR" altLang="en-US" sz="1200" dirty="0"/>
              <a:t>에서 사물인터넷 관련 표준 개발이 활발하며</a:t>
            </a:r>
            <a:r>
              <a:rPr lang="en-US" altLang="ko-KR" sz="1200" dirty="0"/>
              <a:t>, </a:t>
            </a:r>
            <a:r>
              <a:rPr lang="ko-KR" altLang="en-US" sz="1200" dirty="0"/>
              <a:t>글로벌표준기구</a:t>
            </a:r>
            <a:r>
              <a:rPr lang="en-US" altLang="ko-KR" sz="1200" dirty="0"/>
              <a:t>(de facto) IETF, IEEE, OGC, OMA, ETSI, oneM2M </a:t>
            </a:r>
            <a:r>
              <a:rPr lang="ko-KR" altLang="en-US" sz="1200" dirty="0"/>
              <a:t>등에서 사물인터넷 관련 정의</a:t>
            </a:r>
            <a:r>
              <a:rPr lang="en-US" altLang="ko-KR" sz="1200" dirty="0"/>
              <a:t>, </a:t>
            </a:r>
            <a:r>
              <a:rPr lang="ko-KR" altLang="en-US" sz="1200" dirty="0"/>
              <a:t>기술 분류 및 필요한 요소 기술들에 대한 표준들을 활발히 </a:t>
            </a:r>
            <a:r>
              <a:rPr lang="ko-KR" altLang="en-US" sz="1200" dirty="0" smtClean="0"/>
              <a:t>개발</a:t>
            </a:r>
            <a:endParaRPr lang="en-US" altLang="ko-KR" sz="1200" dirty="0"/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 err="1"/>
              <a:t>그동안</a:t>
            </a:r>
            <a:r>
              <a:rPr lang="ko-KR" altLang="en-US" sz="1200" dirty="0"/>
              <a:t> 개발해오던 다양한 기술이 서로 연계되어 활용되어야 하며</a:t>
            </a:r>
            <a:r>
              <a:rPr lang="en-US" altLang="ko-KR" sz="1200" dirty="0"/>
              <a:t>, </a:t>
            </a:r>
            <a:r>
              <a:rPr lang="ko-KR" altLang="en-US" sz="1200" dirty="0"/>
              <a:t>정보 및 자원들은 안전하게 공유되어야 하며</a:t>
            </a:r>
            <a:r>
              <a:rPr lang="en-US" altLang="ko-KR" sz="1200" dirty="0"/>
              <a:t>, </a:t>
            </a:r>
            <a:r>
              <a:rPr lang="ko-KR" altLang="en-US" sz="1200" dirty="0"/>
              <a:t>유일하게 식별되어야 하는 것이 </a:t>
            </a:r>
            <a:r>
              <a:rPr lang="ko-KR" altLang="en-US" sz="1200" dirty="0" smtClean="0"/>
              <a:t>중요</a:t>
            </a:r>
            <a:endParaRPr lang="en-US" altLang="ko-KR" sz="1200" dirty="0" smtClean="0"/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/>
              <a:t>다양한 표준기구</a:t>
            </a:r>
            <a:r>
              <a:rPr lang="en-US" altLang="ko-KR" sz="1200" dirty="0"/>
              <a:t>, </a:t>
            </a:r>
            <a:r>
              <a:rPr lang="ko-KR" altLang="en-US" sz="1200" dirty="0"/>
              <a:t>서비스 도메인에서 서로 다른 디바이스</a:t>
            </a:r>
            <a:r>
              <a:rPr lang="en-US" altLang="ko-KR" sz="1200" dirty="0"/>
              <a:t>, </a:t>
            </a:r>
            <a:r>
              <a:rPr lang="ko-KR" altLang="en-US" sz="1200" dirty="0"/>
              <a:t>서비스</a:t>
            </a:r>
            <a:r>
              <a:rPr lang="en-US" altLang="ko-KR" sz="1200" dirty="0"/>
              <a:t>, </a:t>
            </a:r>
            <a:r>
              <a:rPr lang="ko-KR" altLang="en-US" sz="1200" dirty="0"/>
              <a:t>플랫폼</a:t>
            </a:r>
            <a:r>
              <a:rPr lang="en-US" altLang="ko-KR" sz="1200" dirty="0"/>
              <a:t>, </a:t>
            </a:r>
            <a:r>
              <a:rPr lang="ko-KR" altLang="en-US" sz="1200" dirty="0"/>
              <a:t>통신 프로토콜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식별자들이</a:t>
            </a:r>
            <a:r>
              <a:rPr lang="ko-KR" altLang="en-US" sz="1200" dirty="0"/>
              <a:t> 이미 사용되고 있고</a:t>
            </a:r>
            <a:r>
              <a:rPr lang="en-US" altLang="ko-KR" sz="1200" dirty="0"/>
              <a:t>, </a:t>
            </a:r>
            <a:r>
              <a:rPr lang="ko-KR" altLang="en-US" sz="1200" dirty="0"/>
              <a:t>관련된 표준기구들을 통해서 다양한 표준이 쏟아져 나오는 상황에서 하나의 획일된 표준을 만들어서 통합한다는 것은 </a:t>
            </a:r>
            <a:r>
              <a:rPr lang="ko-KR" altLang="en-US" sz="1200" dirty="0" smtClean="0"/>
              <a:t>비현실적</a:t>
            </a:r>
            <a:endParaRPr lang="ko-KR" altLang="en-US" sz="1200" dirty="0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40" name="그룹 59"/>
          <p:cNvGrpSpPr/>
          <p:nvPr/>
        </p:nvGrpSpPr>
        <p:grpSpPr>
          <a:xfrm>
            <a:off x="200310" y="1119545"/>
            <a:ext cx="1247629" cy="1254060"/>
            <a:chOff x="347887" y="1421538"/>
            <a:chExt cx="3025934" cy="3041532"/>
          </a:xfrm>
        </p:grpSpPr>
        <p:grpSp>
          <p:nvGrpSpPr>
            <p:cNvPr id="41" name="그룹 88"/>
            <p:cNvGrpSpPr/>
            <p:nvPr/>
          </p:nvGrpSpPr>
          <p:grpSpPr>
            <a:xfrm>
              <a:off x="347887" y="1421538"/>
              <a:ext cx="3025934" cy="3041532"/>
              <a:chOff x="3602743" y="3054752"/>
              <a:chExt cx="1828622" cy="1838048"/>
            </a:xfrm>
          </p:grpSpPr>
          <p:sp>
            <p:nvSpPr>
              <p:cNvPr id="43" name="타원 42"/>
              <p:cNvSpPr/>
              <p:nvPr/>
            </p:nvSpPr>
            <p:spPr>
              <a:xfrm>
                <a:off x="3602743" y="3064178"/>
                <a:ext cx="1828622" cy="182862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원형 43"/>
              <p:cNvSpPr/>
              <p:nvPr/>
            </p:nvSpPr>
            <p:spPr>
              <a:xfrm>
                <a:off x="3602845" y="3054752"/>
                <a:ext cx="1828419" cy="1828419"/>
              </a:xfrm>
              <a:prstGeom prst="pie">
                <a:avLst>
                  <a:gd name="adj1" fmla="val 10797676"/>
                  <a:gd name="adj2" fmla="val 435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타원 44"/>
              <p:cNvSpPr/>
              <p:nvPr/>
            </p:nvSpPr>
            <p:spPr>
              <a:xfrm>
                <a:off x="3756021" y="3217457"/>
                <a:ext cx="1522068" cy="15220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sp>
          <p:nvSpPr>
            <p:cNvPr id="42" name="Text Box 39"/>
            <p:cNvSpPr txBox="1">
              <a:spLocks noChangeArrowheads="1"/>
            </p:cNvSpPr>
            <p:nvPr/>
          </p:nvSpPr>
          <p:spPr bwMode="auto">
            <a:xfrm>
              <a:off x="1281122" y="2971098"/>
              <a:ext cx="184896" cy="2751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 sz="1200" b="1">
                <a:solidFill>
                  <a:srgbClr val="000000"/>
                </a:solidFill>
                <a:latin typeface="Trebuchet MS" pitchFamily="34" charset="0"/>
              </a:endParaRPr>
            </a:p>
          </p:txBody>
        </p:sp>
      </p:grpSp>
      <p:sp>
        <p:nvSpPr>
          <p:cNvPr id="46" name="TextBox 182"/>
          <p:cNvSpPr txBox="1"/>
          <p:nvPr/>
        </p:nvSpPr>
        <p:spPr>
          <a:xfrm>
            <a:off x="208458" y="1586756"/>
            <a:ext cx="1225206" cy="33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>
            <a:bevelT/>
          </a:sp3d>
        </p:spPr>
        <p:txBody>
          <a:bodyPr wrap="square" lIns="91424" tIns="45712" rIns="91424" bIns="45712" anchor="ctr">
            <a:spAutoFit/>
            <a:sp3d prstMaterial="softEdge">
              <a:bevelT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4762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Arial" pitchFamily="34" charset="0"/>
                <a:cs typeface="Arial" pitchFamily="34" charset="0"/>
              </a:rPr>
              <a:t>Standards</a:t>
            </a:r>
            <a:endParaRPr lang="ko-KR" altLang="en-US" sz="1600" dirty="0">
              <a:solidFill>
                <a:schemeClr val="tx1">
                  <a:lumMod val="75000"/>
                  <a:lumOff val="25000"/>
                  <a:alpha val="99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23654" y="3645024"/>
            <a:ext cx="1002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1) oneM2M</a:t>
            </a:r>
            <a:endParaRPr lang="ko-KR" altLang="en-US" sz="1200" dirty="0"/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1" name="_x217189424" descr="EMB00000bb40f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550436"/>
            <a:ext cx="6120858" cy="207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803828" y="3922023"/>
            <a:ext cx="80166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200" dirty="0"/>
              <a:t>사물인터넷 서비스와 관련된 다양한 산업분야에서 공통적으로 사용될 수 있는 수평적</a:t>
            </a:r>
            <a:r>
              <a:rPr lang="en-US" altLang="ko-KR" sz="1200" dirty="0"/>
              <a:t>(Horizontal)</a:t>
            </a:r>
            <a:r>
              <a:rPr lang="ko-KR" altLang="en-US" sz="1200" dirty="0"/>
              <a:t>인 서비스 플랫폼을 지향하여 산업분야에 특화된 서비스뿐만 아니라 산업분야간 융합 서비스를 제공할 수 있는 기술을 개발</a:t>
            </a:r>
          </a:p>
        </p:txBody>
      </p:sp>
    </p:spTree>
    <p:extLst>
      <p:ext uri="{BB962C8B-B14F-4D97-AF65-F5344CB8AC3E}">
        <p14:creationId xmlns:p14="http://schemas.microsoft.com/office/powerpoint/2010/main" val="324671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523654" y="1353542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국제표준기구 </a:t>
            </a:r>
            <a:r>
              <a:rPr lang="en-US" altLang="ko-KR" sz="1200" dirty="0" smtClean="0"/>
              <a:t>ITU-T</a:t>
            </a:r>
            <a:endParaRPr lang="ko-KR" altLang="en-US" sz="1200" dirty="0"/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03828" y="1630541"/>
            <a:ext cx="801664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/>
              <a:t>ITU-T</a:t>
            </a:r>
            <a:r>
              <a:rPr lang="ko-KR" altLang="en-US" sz="1200" dirty="0"/>
              <a:t>는 </a:t>
            </a:r>
            <a:r>
              <a:rPr lang="en-US" altLang="ko-KR" sz="1200" dirty="0"/>
              <a:t>2005</a:t>
            </a:r>
            <a:r>
              <a:rPr lang="ko-KR" altLang="en-US" sz="1200" dirty="0"/>
              <a:t>년에 </a:t>
            </a:r>
            <a:r>
              <a:rPr lang="en-US" altLang="ko-KR" sz="1200" dirty="0"/>
              <a:t>&lt;ITU Internet Reports 2005: The Internet of Things&gt;</a:t>
            </a:r>
            <a:r>
              <a:rPr lang="ko-KR" altLang="en-US" sz="1200" dirty="0"/>
              <a:t>를 발간하면서 본격적으로 사물인터넷에 대한 표준 개발을 </a:t>
            </a:r>
            <a:r>
              <a:rPr lang="ko-KR" altLang="en-US" sz="1200" dirty="0" smtClean="0"/>
              <a:t>시작</a:t>
            </a:r>
            <a:endParaRPr lang="en-US" altLang="ko-KR" sz="1200" dirty="0" smtClean="0"/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/>
              <a:t>당시에는 가장 기술적으로 성숙도가 높았던 </a:t>
            </a:r>
            <a:r>
              <a:rPr lang="en-US" altLang="ko-KR" sz="1200" dirty="0"/>
              <a:t>RFID </a:t>
            </a:r>
            <a:r>
              <a:rPr lang="ko-KR" altLang="en-US" sz="1200" dirty="0"/>
              <a:t>기술을 중심으로 센서 기술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나노</a:t>
            </a:r>
            <a:r>
              <a:rPr lang="ko-KR" altLang="en-US" sz="1200" dirty="0"/>
              <a:t> 기술</a:t>
            </a:r>
            <a:r>
              <a:rPr lang="en-US" altLang="ko-KR" sz="1200" dirty="0"/>
              <a:t>, </a:t>
            </a:r>
            <a:r>
              <a:rPr lang="ko-KR" altLang="en-US" sz="1200" dirty="0"/>
              <a:t>임베디드 </a:t>
            </a:r>
            <a:r>
              <a:rPr lang="ko-KR" altLang="en-US" sz="1200" dirty="0" err="1"/>
              <a:t>인텔리전스를</a:t>
            </a:r>
            <a:r>
              <a:rPr lang="ko-KR" altLang="en-US" sz="1200" dirty="0"/>
              <a:t> 기반으로 </a:t>
            </a:r>
            <a:r>
              <a:rPr lang="en-US" altLang="ko-KR" sz="1200" dirty="0"/>
              <a:t>2020</a:t>
            </a:r>
            <a:r>
              <a:rPr lang="ko-KR" altLang="en-US" sz="1200" dirty="0"/>
              <a:t>년에는 새로운 지능적 삶이 가능해질 것으로 </a:t>
            </a:r>
            <a:r>
              <a:rPr lang="ko-KR" altLang="en-US" sz="1200" dirty="0" smtClean="0"/>
              <a:t>전망</a:t>
            </a:r>
            <a:endParaRPr lang="en-US" altLang="ko-KR" sz="1200" dirty="0" smtClean="0"/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 smtClean="0"/>
              <a:t>ITU-T</a:t>
            </a:r>
            <a:r>
              <a:rPr lang="ko-KR" altLang="en-US" sz="1200" dirty="0"/>
              <a:t>는 사물인터넷과 관련하여 다수의 그룹이 그룹별 작업 범위 내에서 사물인터넷 표준을 개발하거나 표준 개발에 대한 </a:t>
            </a:r>
            <a:r>
              <a:rPr lang="ko-KR" altLang="en-US" sz="1200" dirty="0" err="1"/>
              <a:t>코디네이션을</a:t>
            </a:r>
            <a:r>
              <a:rPr lang="ko-KR" altLang="en-US" sz="1200" dirty="0"/>
              <a:t> 진행하고 있다</a:t>
            </a:r>
            <a:r>
              <a:rPr lang="en-US" altLang="ko-KR" sz="1200" dirty="0"/>
              <a:t>. </a:t>
            </a:r>
            <a:r>
              <a:rPr lang="ko-KR" altLang="en-US" sz="1200" dirty="0"/>
              <a:t>주요 관련 조직들은 </a:t>
            </a:r>
            <a:r>
              <a:rPr lang="en-US" altLang="ko-KR" sz="1200" dirty="0" err="1"/>
              <a:t>IoT</a:t>
            </a:r>
            <a:r>
              <a:rPr lang="en-US" altLang="ko-KR" sz="1200" dirty="0"/>
              <a:t>-GSI, JCA-</a:t>
            </a:r>
            <a:r>
              <a:rPr lang="en-US" altLang="ko-KR" sz="1200" dirty="0" err="1"/>
              <a:t>IoT</a:t>
            </a:r>
            <a:r>
              <a:rPr lang="en-US" altLang="ko-KR" sz="1200" dirty="0"/>
              <a:t>, FG M2M, SG2, SG11, SG13, SG16, SG17</a:t>
            </a:r>
            <a:r>
              <a:rPr lang="ko-KR" altLang="en-US" sz="1200" dirty="0"/>
              <a:t>을 포함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23654" y="3789040"/>
            <a:ext cx="22402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3) </a:t>
            </a:r>
            <a:r>
              <a:rPr lang="ko-KR" altLang="en-US" sz="1200" dirty="0" smtClean="0"/>
              <a:t>국제표준기구 </a:t>
            </a:r>
            <a:r>
              <a:rPr lang="en-US" altLang="ko-KR" sz="1200" dirty="0" smtClean="0"/>
              <a:t>ISO/IEC JTC1</a:t>
            </a:r>
            <a:endParaRPr lang="ko-KR" altLang="en-US" sz="1200" dirty="0"/>
          </a:p>
        </p:txBody>
      </p:sp>
      <p:sp>
        <p:nvSpPr>
          <p:cNvPr id="37" name="직사각형 36"/>
          <p:cNvSpPr/>
          <p:nvPr/>
        </p:nvSpPr>
        <p:spPr>
          <a:xfrm>
            <a:off x="803828" y="4104488"/>
            <a:ext cx="8016643" cy="1441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/>
              <a:t>ISO/IEC JTC1</a:t>
            </a:r>
            <a:r>
              <a:rPr lang="ko-KR" altLang="en-US" sz="1200" dirty="0"/>
              <a:t>의 경우 </a:t>
            </a:r>
            <a:r>
              <a:rPr lang="en-US" altLang="ko-KR" sz="1200" dirty="0"/>
              <a:t>Special Working </a:t>
            </a:r>
            <a:r>
              <a:rPr lang="ko-KR" altLang="en-US" sz="1200" dirty="0"/>
              <a:t>그룹인 </a:t>
            </a:r>
            <a:r>
              <a:rPr lang="en-US" altLang="ko-KR" sz="1200" dirty="0"/>
              <a:t>ISO/IEC JTC1 SWG5</a:t>
            </a:r>
            <a:r>
              <a:rPr lang="ko-KR" altLang="en-US" sz="1200" dirty="0"/>
              <a:t>를 </a:t>
            </a:r>
            <a:r>
              <a:rPr lang="en-US" altLang="ko-KR" sz="1200" dirty="0"/>
              <a:t>2013</a:t>
            </a:r>
            <a:r>
              <a:rPr lang="ko-KR" altLang="en-US" sz="1200" dirty="0"/>
              <a:t>년 구성하여 </a:t>
            </a:r>
            <a:r>
              <a:rPr lang="en-US" altLang="ko-KR" sz="1200" dirty="0"/>
              <a:t>JTC1 </a:t>
            </a:r>
            <a:r>
              <a:rPr lang="ko-KR" altLang="en-US" sz="1200" dirty="0"/>
              <a:t>내 사물인터넷 관련 정의</a:t>
            </a:r>
            <a:r>
              <a:rPr lang="en-US" altLang="ko-KR" sz="1200" dirty="0"/>
              <a:t>, </a:t>
            </a:r>
            <a:r>
              <a:rPr lang="ko-KR" altLang="en-US" sz="1200" dirty="0"/>
              <a:t>구조</a:t>
            </a:r>
            <a:r>
              <a:rPr lang="en-US" altLang="ko-KR" sz="1200" dirty="0"/>
              <a:t>, </a:t>
            </a:r>
            <a:r>
              <a:rPr lang="ko-KR" altLang="en-US" sz="1200" dirty="0"/>
              <a:t>마켓 요구 사항</a:t>
            </a:r>
            <a:r>
              <a:rPr lang="en-US" altLang="ko-KR" sz="1200" dirty="0"/>
              <a:t>, </a:t>
            </a:r>
            <a:r>
              <a:rPr lang="ko-KR" altLang="en-US" sz="1200" dirty="0"/>
              <a:t>관련 표준 </a:t>
            </a:r>
            <a:r>
              <a:rPr lang="ko-KR" altLang="en-US" sz="1200" dirty="0" err="1"/>
              <a:t>로드맵에</a:t>
            </a:r>
            <a:r>
              <a:rPr lang="ko-KR" altLang="en-US" sz="1200" dirty="0"/>
              <a:t> 대한 문서들을 작성하고</a:t>
            </a:r>
            <a:r>
              <a:rPr lang="en-US" altLang="ko-KR" sz="1200" dirty="0"/>
              <a:t>, JTC1 </a:t>
            </a:r>
            <a:r>
              <a:rPr lang="ko-KR" altLang="en-US" sz="1200" dirty="0"/>
              <a:t>내의 다양한 그룹에게 사물인터넷 관련 표준을 개발할 것을 독려하며</a:t>
            </a:r>
            <a:r>
              <a:rPr lang="en-US" altLang="ko-KR" sz="1200" dirty="0"/>
              <a:t>, </a:t>
            </a:r>
            <a:r>
              <a:rPr lang="ko-KR" altLang="en-US" sz="1200" dirty="0"/>
              <a:t>사물인터넷 표준 아이템들에 대한 </a:t>
            </a:r>
            <a:r>
              <a:rPr lang="en-US" altLang="ko-KR" sz="1200" dirty="0"/>
              <a:t>JTC1 </a:t>
            </a:r>
            <a:r>
              <a:rPr lang="ko-KR" altLang="en-US" sz="1200" dirty="0"/>
              <a:t>내 그룹들 간의 조율 업무를 </a:t>
            </a:r>
            <a:r>
              <a:rPr lang="ko-KR" altLang="en-US" sz="1200" dirty="0" smtClean="0"/>
              <a:t>수행</a:t>
            </a:r>
            <a:endParaRPr lang="en-US" altLang="ko-KR" sz="1200" dirty="0" smtClean="0"/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/>
              <a:t>사물인터넷의 정의</a:t>
            </a:r>
            <a:r>
              <a:rPr lang="en-US" altLang="ko-KR" sz="1200" dirty="0"/>
              <a:t>, </a:t>
            </a:r>
            <a:r>
              <a:rPr lang="ko-KR" altLang="en-US" sz="1200" dirty="0"/>
              <a:t>구조</a:t>
            </a:r>
            <a:r>
              <a:rPr lang="en-US" altLang="ko-KR" sz="1200" dirty="0"/>
              <a:t>, </a:t>
            </a:r>
            <a:r>
              <a:rPr lang="ko-KR" altLang="en-US" sz="1200" dirty="0"/>
              <a:t>마켓 요구 사항들에 대해서 다양한 관련 기구의 활동 내용을 분석하고</a:t>
            </a:r>
            <a:r>
              <a:rPr lang="en-US" altLang="ko-KR" sz="1200" dirty="0"/>
              <a:t>, SWG5 </a:t>
            </a:r>
            <a:r>
              <a:rPr lang="ko-KR" altLang="en-US" sz="1200" dirty="0"/>
              <a:t>차원의 사물인터넷 정의를 내렸다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2327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523654" y="1353542"/>
            <a:ext cx="2145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4) </a:t>
            </a:r>
            <a:r>
              <a:rPr lang="ko-KR" altLang="en-US" sz="1200" dirty="0" smtClean="0"/>
              <a:t>글로벌 단체표준기구 </a:t>
            </a:r>
            <a:r>
              <a:rPr lang="en-US" altLang="ko-KR" sz="1200" dirty="0"/>
              <a:t>I</a:t>
            </a:r>
            <a:r>
              <a:rPr lang="en-US" altLang="ko-KR" sz="1200" dirty="0" smtClean="0"/>
              <a:t>ETF</a:t>
            </a:r>
            <a:endParaRPr lang="ko-KR" altLang="en-US" sz="1200" dirty="0"/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03828" y="1630541"/>
            <a:ext cx="80166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/>
              <a:t>인터넷 관련 표준들을 개발해오고 있는 표준 단체로</a:t>
            </a:r>
            <a:r>
              <a:rPr lang="en-US" altLang="ko-KR" sz="1200" dirty="0"/>
              <a:t>, </a:t>
            </a:r>
            <a:r>
              <a:rPr lang="ko-KR" altLang="en-US" sz="1200" dirty="0"/>
              <a:t>자원의 제약 및 네트워킹 기능에서 제약이 있는 사물들이 인터넷에 연결되어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백본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인터넷망과</a:t>
            </a:r>
            <a:r>
              <a:rPr lang="ko-KR" altLang="en-US" sz="1200" dirty="0"/>
              <a:t> 유연하게 연동될 수 있도록 관련된 표준들을 </a:t>
            </a:r>
            <a:r>
              <a:rPr lang="ko-KR" altLang="en-US" sz="1200" dirty="0" smtClean="0"/>
              <a:t>개발</a:t>
            </a:r>
            <a:endParaRPr lang="en-US" altLang="ko-KR" sz="1200" dirty="0" smtClean="0"/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/>
              <a:t>주요 작업 그룹으로는 </a:t>
            </a:r>
            <a:r>
              <a:rPr lang="en-US" altLang="ko-KR" sz="1200" dirty="0"/>
              <a:t>6LoWPAN WG, ROLL WG, CORE WG </a:t>
            </a:r>
            <a:r>
              <a:rPr lang="ko-KR" altLang="en-US" sz="1200" dirty="0" smtClean="0"/>
              <a:t>등</a:t>
            </a:r>
            <a:endParaRPr lang="en-US" altLang="ko-KR" sz="1200" dirty="0" smtClean="0"/>
          </a:p>
        </p:txBody>
      </p:sp>
      <p:sp>
        <p:nvSpPr>
          <p:cNvPr id="36" name="TextBox 35"/>
          <p:cNvSpPr txBox="1"/>
          <p:nvPr/>
        </p:nvSpPr>
        <p:spPr>
          <a:xfrm>
            <a:off x="523654" y="2680051"/>
            <a:ext cx="2146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5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글로벌 단체표준기구 </a:t>
            </a:r>
            <a:r>
              <a:rPr lang="en-US" altLang="ko-KR" sz="1200" dirty="0" smtClean="0"/>
              <a:t>IEEE</a:t>
            </a:r>
            <a:endParaRPr lang="ko-KR" altLang="en-US" sz="1200" dirty="0"/>
          </a:p>
        </p:txBody>
      </p:sp>
      <p:sp>
        <p:nvSpPr>
          <p:cNvPr id="37" name="직사각형 36"/>
          <p:cNvSpPr/>
          <p:nvPr/>
        </p:nvSpPr>
        <p:spPr>
          <a:xfrm>
            <a:off x="803828" y="2995499"/>
            <a:ext cx="80166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/>
              <a:t>EEE-SA(Standards Association)</a:t>
            </a:r>
            <a:r>
              <a:rPr lang="ko-KR" altLang="en-US" sz="1200" dirty="0"/>
              <a:t>를 중심으로 사물인터넷 관련 행사를 활발히 </a:t>
            </a:r>
            <a:r>
              <a:rPr lang="ko-KR" altLang="en-US" sz="1200" dirty="0" smtClean="0"/>
              <a:t>진행</a:t>
            </a:r>
            <a:endParaRPr lang="en-US" altLang="ko-KR" sz="1200" dirty="0" smtClean="0"/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 smtClean="0"/>
              <a:t>사물인터넷 </a:t>
            </a:r>
            <a:r>
              <a:rPr lang="ko-KR" altLang="en-US" sz="1200" dirty="0"/>
              <a:t>관련 표준으로는 다양한 사물의 통신 프로토콜인 </a:t>
            </a:r>
            <a:r>
              <a:rPr lang="en-US" altLang="ko-KR" sz="1200" dirty="0" err="1"/>
              <a:t>ZigBee</a:t>
            </a:r>
            <a:r>
              <a:rPr lang="en-US" altLang="ko-KR" sz="1200" dirty="0"/>
              <a:t>(IEEE 802.15.4), </a:t>
            </a:r>
            <a:r>
              <a:rPr lang="en-US" altLang="ko-KR" sz="1200" dirty="0" err="1"/>
              <a:t>WiFi</a:t>
            </a:r>
            <a:r>
              <a:rPr lang="en-US" altLang="ko-KR" sz="1200" dirty="0"/>
              <a:t>(IEEE 802.11 </a:t>
            </a:r>
            <a:r>
              <a:rPr lang="ko-KR" altLang="en-US" sz="1200" dirty="0"/>
              <a:t>관련 다양한 프로토콜</a:t>
            </a:r>
            <a:r>
              <a:rPr lang="en-US" altLang="ko-KR" sz="1200" dirty="0"/>
              <a:t>), BT(IEEE 802.15.1) </a:t>
            </a:r>
            <a:r>
              <a:rPr lang="ko-KR" altLang="en-US" sz="1200" dirty="0"/>
              <a:t>등의 표준들을 개발한 표준 단체</a:t>
            </a:r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endParaRPr lang="ko-KR" alt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523654" y="4187125"/>
            <a:ext cx="2230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6) </a:t>
            </a:r>
            <a:r>
              <a:rPr lang="ko-KR" altLang="en-US" sz="1200" dirty="0" smtClean="0"/>
              <a:t>글로벌 단체표준기구 </a:t>
            </a:r>
            <a:r>
              <a:rPr lang="en-US" altLang="ko-KR" sz="1200" dirty="0" smtClean="0"/>
              <a:t>OGC</a:t>
            </a:r>
            <a:endParaRPr lang="ko-KR" altLang="en-US" sz="1200" dirty="0"/>
          </a:p>
        </p:txBody>
      </p:sp>
      <p:sp>
        <p:nvSpPr>
          <p:cNvPr id="31" name="직사각형 30"/>
          <p:cNvSpPr/>
          <p:nvPr/>
        </p:nvSpPr>
        <p:spPr>
          <a:xfrm>
            <a:off x="803828" y="4502573"/>
            <a:ext cx="80166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/>
              <a:t>센서 네트워크 관련하여 개발된 </a:t>
            </a:r>
            <a:r>
              <a:rPr lang="en-US" altLang="ko-KR" sz="1200" dirty="0"/>
              <a:t>SWE(Sensor Web Enablement) </a:t>
            </a:r>
            <a:r>
              <a:rPr lang="ko-KR" altLang="en-US" sz="1200" dirty="0"/>
              <a:t>표준들이 </a:t>
            </a:r>
            <a:r>
              <a:rPr lang="ko-KR" altLang="en-US" sz="1200" dirty="0" smtClean="0"/>
              <a:t>대표적</a:t>
            </a:r>
            <a:endParaRPr lang="en-US" altLang="ko-KR" sz="1200" dirty="0" smtClean="0"/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/>
              <a:t>이러한 센서 네트워크 표준 개발을 경험으로 </a:t>
            </a:r>
            <a:r>
              <a:rPr lang="en-US" altLang="ko-KR" sz="1200" dirty="0"/>
              <a:t>2012</a:t>
            </a:r>
            <a:r>
              <a:rPr lang="ko-KR" altLang="en-US" sz="1200" dirty="0"/>
              <a:t>년 </a:t>
            </a:r>
            <a:r>
              <a:rPr lang="en-US" altLang="ko-KR" sz="1200" dirty="0"/>
              <a:t>Sensor Web for IoT SWG</a:t>
            </a:r>
            <a:r>
              <a:rPr lang="ko-KR" altLang="en-US" sz="1200" dirty="0"/>
              <a:t>를 구성하여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RESTful</a:t>
            </a:r>
            <a:r>
              <a:rPr lang="en-US" altLang="ko-KR" sz="1200" dirty="0"/>
              <a:t> API </a:t>
            </a:r>
            <a:r>
              <a:rPr lang="ko-KR" altLang="en-US" sz="1200" dirty="0"/>
              <a:t>방식의 웹 서비스 표준을 개발하고 관련 데이터 모델들도 개발했다</a:t>
            </a:r>
            <a:r>
              <a:rPr lang="en-US" altLang="ko-KR" sz="1200" dirty="0"/>
              <a:t>. OGC </a:t>
            </a:r>
            <a:r>
              <a:rPr lang="en-US" altLang="ko-KR" sz="1200" dirty="0" err="1"/>
              <a:t>SensorThings</a:t>
            </a:r>
            <a:r>
              <a:rPr lang="en-US" altLang="ko-KR" sz="1200" dirty="0"/>
              <a:t> API</a:t>
            </a:r>
            <a:r>
              <a:rPr lang="ko-KR" altLang="en-US" sz="1200" dirty="0"/>
              <a:t>는 </a:t>
            </a:r>
            <a:r>
              <a:rPr lang="en-US" altLang="ko-KR" sz="1200" dirty="0"/>
              <a:t>OGC</a:t>
            </a:r>
            <a:r>
              <a:rPr lang="ko-KR" altLang="en-US" sz="1200" dirty="0"/>
              <a:t>의 후보 표준으로서</a:t>
            </a:r>
            <a:r>
              <a:rPr lang="en-US" altLang="ko-KR" sz="1200" dirty="0"/>
              <a:t>, </a:t>
            </a:r>
            <a:r>
              <a:rPr lang="ko-KR" altLang="en-US" sz="1200" dirty="0"/>
              <a:t>웹을 통해 연결되는 디바이스</a:t>
            </a:r>
            <a:r>
              <a:rPr lang="en-US" altLang="ko-KR" sz="1200" dirty="0"/>
              <a:t>, </a:t>
            </a:r>
            <a:r>
              <a:rPr lang="ko-KR" altLang="en-US" sz="1200" dirty="0"/>
              <a:t>데이터</a:t>
            </a:r>
            <a:r>
              <a:rPr lang="en-US" altLang="ko-KR" sz="1200" dirty="0"/>
              <a:t>, </a:t>
            </a:r>
            <a:r>
              <a:rPr lang="ko-KR" altLang="en-US" sz="1200" dirty="0"/>
              <a:t>응용에 대한 데이터 모델</a:t>
            </a:r>
            <a:r>
              <a:rPr lang="en-US" altLang="ko-KR" sz="1200" dirty="0"/>
              <a:t>, </a:t>
            </a:r>
            <a:r>
              <a:rPr lang="ko-KR" altLang="en-US" sz="1200" dirty="0"/>
              <a:t>인터페이스를 정의하여 </a:t>
            </a:r>
            <a:r>
              <a:rPr lang="ko-KR" altLang="en-US" sz="1200" dirty="0" smtClean="0"/>
              <a:t>제공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9405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1691680" y="1264285"/>
            <a:ext cx="7128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 smtClean="0"/>
              <a:t>사물인터넷 기술의 확산으로 </a:t>
            </a:r>
            <a:r>
              <a:rPr lang="ko-KR" altLang="en-US" sz="1200" dirty="0" err="1" smtClean="0"/>
              <a:t>클라우드</a:t>
            </a:r>
            <a:r>
              <a:rPr lang="ko-KR" altLang="en-US" sz="1200" dirty="0" smtClean="0"/>
              <a:t> 컴퓨팅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빅데이터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인공지능 </a:t>
            </a:r>
            <a:r>
              <a:rPr lang="ko-KR" altLang="en-US" sz="1200" dirty="0" err="1" smtClean="0"/>
              <a:t>분야등</a:t>
            </a:r>
            <a:r>
              <a:rPr lang="ko-KR" altLang="en-US" sz="1200" dirty="0" smtClean="0"/>
              <a:t> 다양한 기술개발 확장</a:t>
            </a:r>
            <a:endParaRPr lang="en-US" altLang="ko-KR" sz="1200" dirty="0" smtClean="0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47" name="그룹 59"/>
          <p:cNvGrpSpPr/>
          <p:nvPr/>
        </p:nvGrpSpPr>
        <p:grpSpPr>
          <a:xfrm>
            <a:off x="229541" y="1119545"/>
            <a:ext cx="1247629" cy="1254060"/>
            <a:chOff x="347887" y="1421538"/>
            <a:chExt cx="3025934" cy="3041532"/>
          </a:xfrm>
        </p:grpSpPr>
        <p:grpSp>
          <p:nvGrpSpPr>
            <p:cNvPr id="48" name="그룹 88"/>
            <p:cNvGrpSpPr/>
            <p:nvPr/>
          </p:nvGrpSpPr>
          <p:grpSpPr>
            <a:xfrm>
              <a:off x="347887" y="1421538"/>
              <a:ext cx="3025934" cy="3041532"/>
              <a:chOff x="3602743" y="3054752"/>
              <a:chExt cx="1828622" cy="1838048"/>
            </a:xfrm>
          </p:grpSpPr>
          <p:sp>
            <p:nvSpPr>
              <p:cNvPr id="50" name="타원 49"/>
              <p:cNvSpPr/>
              <p:nvPr/>
            </p:nvSpPr>
            <p:spPr>
              <a:xfrm>
                <a:off x="3602743" y="3064178"/>
                <a:ext cx="1828622" cy="182862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원형 50"/>
              <p:cNvSpPr/>
              <p:nvPr/>
            </p:nvSpPr>
            <p:spPr>
              <a:xfrm>
                <a:off x="3602845" y="3054752"/>
                <a:ext cx="1828419" cy="1828419"/>
              </a:xfrm>
              <a:prstGeom prst="pie">
                <a:avLst>
                  <a:gd name="adj1" fmla="val 10797676"/>
                  <a:gd name="adj2" fmla="val 435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2" name="타원 51"/>
              <p:cNvSpPr/>
              <p:nvPr/>
            </p:nvSpPr>
            <p:spPr>
              <a:xfrm>
                <a:off x="3756021" y="3217457"/>
                <a:ext cx="1522068" cy="15220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sp>
          <p:nvSpPr>
            <p:cNvPr id="49" name="Text Box 39"/>
            <p:cNvSpPr txBox="1">
              <a:spLocks noChangeArrowheads="1"/>
            </p:cNvSpPr>
            <p:nvPr/>
          </p:nvSpPr>
          <p:spPr bwMode="auto">
            <a:xfrm>
              <a:off x="1281122" y="2971098"/>
              <a:ext cx="184896" cy="2751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 sz="1200" b="1">
                <a:solidFill>
                  <a:srgbClr val="000000"/>
                </a:solidFill>
                <a:latin typeface="Trebuchet MS" pitchFamily="34" charset="0"/>
              </a:endParaRPr>
            </a:p>
          </p:txBody>
        </p:sp>
      </p:grpSp>
      <p:sp>
        <p:nvSpPr>
          <p:cNvPr id="53" name="TextBox 182"/>
          <p:cNvSpPr txBox="1"/>
          <p:nvPr/>
        </p:nvSpPr>
        <p:spPr>
          <a:xfrm>
            <a:off x="358876" y="1586756"/>
            <a:ext cx="954098" cy="33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>
            <a:bevelT/>
          </a:sp3d>
        </p:spPr>
        <p:txBody>
          <a:bodyPr wrap="square" lIns="91424" tIns="45712" rIns="91424" bIns="45712" anchor="ctr">
            <a:spAutoFit/>
            <a:sp3d prstMaterial="softEdge">
              <a:bevelT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4762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Arial" pitchFamily="34" charset="0"/>
                <a:cs typeface="Arial" pitchFamily="34" charset="0"/>
              </a:rPr>
              <a:t>Service</a:t>
            </a:r>
            <a:endParaRPr lang="ko-KR" altLang="en-US" sz="1600" dirty="0">
              <a:solidFill>
                <a:schemeClr val="tx1">
                  <a:lumMod val="75000"/>
                  <a:lumOff val="25000"/>
                  <a:alpha val="99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23654" y="2721694"/>
            <a:ext cx="1502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1) </a:t>
            </a:r>
            <a:r>
              <a:rPr lang="ko-KR" altLang="en-US" sz="1200" dirty="0" err="1" smtClean="0"/>
              <a:t>클라우드</a:t>
            </a:r>
            <a:r>
              <a:rPr lang="ko-KR" altLang="en-US" sz="1200" dirty="0" smtClean="0"/>
              <a:t> 컴퓨팅</a:t>
            </a:r>
            <a:endParaRPr lang="ko-KR" altLang="en-US" sz="1200" dirty="0"/>
          </a:p>
        </p:txBody>
      </p:sp>
      <p:sp>
        <p:nvSpPr>
          <p:cNvPr id="56" name="직사각형 55"/>
          <p:cNvSpPr/>
          <p:nvPr/>
        </p:nvSpPr>
        <p:spPr>
          <a:xfrm>
            <a:off x="803828" y="2998693"/>
            <a:ext cx="80166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200" dirty="0"/>
              <a:t>오늘날 대표적인 </a:t>
            </a:r>
            <a:r>
              <a:rPr lang="en-US" altLang="ko-KR" sz="1200" dirty="0"/>
              <a:t>IT</a:t>
            </a:r>
            <a:r>
              <a:rPr lang="ko-KR" altLang="en-US" sz="1200" dirty="0" err="1"/>
              <a:t>트렌드의</a:t>
            </a:r>
            <a:r>
              <a:rPr lang="ko-KR" altLang="en-US" sz="1200" dirty="0"/>
              <a:t> 하나로 각 </a:t>
            </a:r>
            <a:r>
              <a:rPr lang="en-US" altLang="ko-KR" sz="1200" dirty="0"/>
              <a:t>PC</a:t>
            </a:r>
            <a:r>
              <a:rPr lang="ko-KR" altLang="en-US" sz="1200" dirty="0"/>
              <a:t>에서 개별적으로 프로그램을 설치하여 각각의 데이터를 저장하던 방식에서 벗어나 인터넷 네트워크를 통해 데이터를 저장하고 개별 컴퓨터에 할당하는 개념으로 물리적으로 서로 다른 위치에 있는 컴퓨터의 데이터들을 가상화 기술을 사용하여 통합</a:t>
            </a:r>
            <a:r>
              <a:rPr lang="en-US" altLang="ko-KR" sz="1200" dirty="0"/>
              <a:t>, </a:t>
            </a:r>
            <a:r>
              <a:rPr lang="ko-KR" altLang="en-US" sz="1200" dirty="0"/>
              <a:t>제공하는 것을 의미</a:t>
            </a:r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457" name="_x217184944" descr="EMB00000bb410d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738"/>
          <a:stretch>
            <a:fillRect/>
          </a:stretch>
        </p:blipFill>
        <p:spPr bwMode="auto">
          <a:xfrm>
            <a:off x="858698" y="3922023"/>
            <a:ext cx="3456384" cy="279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232991"/>
            <a:ext cx="4543252" cy="2171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700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523654" y="1196752"/>
            <a:ext cx="1348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</a:t>
            </a:r>
            <a:r>
              <a:rPr lang="en-US" altLang="ko-KR" sz="1200" dirty="0" smtClean="0"/>
              <a:t>) </a:t>
            </a:r>
            <a:r>
              <a:rPr lang="ko-KR" altLang="en-US" sz="1200" dirty="0" err="1" smtClean="0"/>
              <a:t>빅데이터</a:t>
            </a:r>
            <a:r>
              <a:rPr lang="ko-KR" altLang="en-US" sz="1200" dirty="0" smtClean="0"/>
              <a:t> 기술</a:t>
            </a:r>
            <a:endParaRPr lang="ko-KR" altLang="en-US" sz="1200" dirty="0"/>
          </a:p>
        </p:txBody>
      </p:sp>
      <p:sp>
        <p:nvSpPr>
          <p:cNvPr id="56" name="직사각형 55"/>
          <p:cNvSpPr/>
          <p:nvPr/>
        </p:nvSpPr>
        <p:spPr>
          <a:xfrm>
            <a:off x="803828" y="1473751"/>
            <a:ext cx="801664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>
                <a:latin typeface="+mn-ea"/>
              </a:rPr>
              <a:t>디지털 환경에서 생성되는 자원으로 그 규모가 방대하고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생성 주기도 짧고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형태도 수치 데이터뿐 아니라 문자와 영상 데이터를 포함하는 대규모 </a:t>
            </a:r>
            <a:r>
              <a:rPr lang="ko-KR" altLang="en-US" sz="1200" dirty="0" smtClean="0">
                <a:latin typeface="+mn-ea"/>
              </a:rPr>
              <a:t>데이터</a:t>
            </a:r>
            <a:endParaRPr lang="en-US" altLang="ko-KR" sz="1200" dirty="0" smtClean="0">
              <a:latin typeface="+mn-ea"/>
            </a:endParaRPr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 err="1"/>
              <a:t>빅데이터는</a:t>
            </a:r>
            <a:r>
              <a:rPr lang="ko-KR" altLang="en-US" sz="1200" dirty="0"/>
              <a:t> 데이터의 양</a:t>
            </a:r>
            <a:r>
              <a:rPr lang="en-US" altLang="ko-KR" sz="1200" dirty="0"/>
              <a:t>(Volume), </a:t>
            </a:r>
            <a:r>
              <a:rPr lang="ko-KR" altLang="en-US" sz="1200" dirty="0"/>
              <a:t>데이터 생성 속도</a:t>
            </a:r>
            <a:r>
              <a:rPr lang="en-US" altLang="ko-KR" sz="1200" dirty="0"/>
              <a:t>(Velocity), </a:t>
            </a:r>
            <a:r>
              <a:rPr lang="ko-KR" altLang="en-US" sz="1200" dirty="0"/>
              <a:t>다양성</a:t>
            </a:r>
            <a:r>
              <a:rPr lang="en-US" altLang="ko-KR" sz="1200" dirty="0"/>
              <a:t>(Variety)</a:t>
            </a:r>
            <a:r>
              <a:rPr lang="ko-KR" altLang="en-US" sz="1200" dirty="0"/>
              <a:t>등 세가지로 </a:t>
            </a:r>
            <a:r>
              <a:rPr lang="ko-KR" altLang="en-US" sz="1200" dirty="0" smtClean="0"/>
              <a:t>정의한</a:t>
            </a:r>
            <a:endParaRPr lang="en-US" altLang="ko-KR" sz="1200" dirty="0" smtClean="0"/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200" dirty="0">
              <a:latin typeface="+mn-ea"/>
            </a:endParaRPr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200" dirty="0" smtClean="0">
              <a:latin typeface="+mn-ea"/>
            </a:endParaRPr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200" dirty="0">
              <a:latin typeface="+mn-ea"/>
            </a:endParaRPr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endParaRPr lang="ko-KR" altLang="en-US" sz="1200" dirty="0"/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200" dirty="0" smtClean="0">
              <a:latin typeface="+mn-ea"/>
            </a:endParaRPr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200" dirty="0">
              <a:latin typeface="+mn-ea"/>
            </a:endParaRPr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200" dirty="0" smtClean="0">
              <a:latin typeface="+mn-ea"/>
            </a:endParaRPr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200" dirty="0" smtClean="0">
              <a:latin typeface="+mn-ea"/>
            </a:endParaRPr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endParaRPr lang="en-US" altLang="ko-KR" sz="1200" dirty="0" smtClean="0">
              <a:latin typeface="+mn-ea"/>
            </a:endParaRPr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 smtClean="0">
                <a:latin typeface="+mn-ea"/>
              </a:rPr>
              <a:t>데이터를 분석하고 처리함으로써 기존의 데이터에서 볼 수 없었던 새로운 의미를 산출하는데 목표</a:t>
            </a:r>
            <a:endParaRPr lang="en-US" altLang="ko-KR" sz="1200" dirty="0" smtClean="0">
              <a:latin typeface="+mn-ea"/>
            </a:endParaRPr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 smtClean="0">
                <a:latin typeface="+mn-ea"/>
              </a:rPr>
              <a:t>이를 위해 </a:t>
            </a:r>
            <a:r>
              <a:rPr lang="ko-KR" altLang="en-US" sz="1200" dirty="0" err="1" smtClean="0">
                <a:latin typeface="+mn-ea"/>
              </a:rPr>
              <a:t>텍스트마이닝과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ko-KR" altLang="en-US" sz="1200" dirty="0" err="1" smtClean="0">
                <a:latin typeface="+mn-ea"/>
              </a:rPr>
              <a:t>웹마이닝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err="1" smtClean="0">
                <a:latin typeface="+mn-ea"/>
              </a:rPr>
              <a:t>소셜마이닝</a:t>
            </a:r>
            <a:r>
              <a:rPr lang="ko-KR" altLang="en-US" sz="1200" dirty="0" smtClean="0">
                <a:latin typeface="+mn-ea"/>
              </a:rPr>
              <a:t> 작업이 이루어짐</a:t>
            </a:r>
            <a:endParaRPr lang="en-US" altLang="ko-KR" sz="1200" dirty="0" smtClean="0">
              <a:latin typeface="+mn-ea"/>
            </a:endParaRPr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4577" name="_x217185024" descr="EMB00000bb410e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877" y="5490984"/>
            <a:ext cx="7406935" cy="117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4579" name="_x217184384" descr="EMB00000bb410e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316" y="2348880"/>
            <a:ext cx="2309367" cy="228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66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277441" y="1079412"/>
            <a:ext cx="18053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정보 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3.0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공공데이터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497658"/>
            <a:ext cx="6426790" cy="5117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642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77441" y="1079412"/>
            <a:ext cx="15265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NAVER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데이터랩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41" y="1484783"/>
            <a:ext cx="5057609" cy="4745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636912"/>
            <a:ext cx="4765015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5436096" y="2276872"/>
            <a:ext cx="13642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Google Trends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67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95536" y="1049234"/>
            <a:ext cx="8640960" cy="1985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생활 속 사물들을 유무선 네트워크로 연결해 정보를 </a:t>
            </a:r>
            <a:r>
              <a:rPr lang="ko-KR" altLang="en-US" sz="2100" b="1" dirty="0">
                <a:solidFill>
                  <a:srgbClr val="C00000"/>
                </a:solidFill>
                <a:latin typeface="+mn-ea"/>
              </a:rPr>
              <a:t>공유하는 </a:t>
            </a:r>
            <a:r>
              <a:rPr lang="ko-KR" altLang="en-US" sz="2100" b="1" dirty="0" smtClean="0">
                <a:solidFill>
                  <a:srgbClr val="C00000"/>
                </a:solidFill>
                <a:latin typeface="+mn-ea"/>
              </a:rPr>
              <a:t>환경</a:t>
            </a:r>
            <a:endParaRPr lang="en-US" altLang="ko-KR" sz="2100" b="1" dirty="0" smtClean="0">
              <a:solidFill>
                <a:srgbClr val="C00000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인터넷을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기반으로 모든 사물을 연결하여 사람과 사물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사물과 사물 간의 정보를 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상호 소통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하는 지능형 기술 및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서비스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각종 </a:t>
            </a:r>
            <a:r>
              <a:rPr lang="ko-KR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사물에 센서와 통신 기능을 내장하여</a:t>
            </a:r>
            <a:r>
              <a:rPr lang="ko-KR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ko-KR" sz="2100" b="1" dirty="0">
                <a:solidFill>
                  <a:schemeClr val="accent6">
                    <a:lumMod val="75000"/>
                  </a:schemeClr>
                </a:solidFill>
              </a:rPr>
              <a:t>인터넷에 연결</a:t>
            </a:r>
            <a:r>
              <a:rPr lang="ko-KR" altLang="ko-KR" sz="1200" dirty="0">
                <a:solidFill>
                  <a:schemeClr val="accent6">
                    <a:lumMod val="75000"/>
                  </a:schemeClr>
                </a:solidFill>
              </a:rPr>
              <a:t>하는 </a:t>
            </a:r>
            <a:r>
              <a:rPr lang="ko-KR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기술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50000"/>
              </a:lnSpc>
              <a:defRPr/>
            </a:pP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사람</a:t>
            </a:r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,</a:t>
            </a: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사물</a:t>
            </a:r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,</a:t>
            </a:r>
            <a:r>
              <a:rPr kumimoji="1"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데이터 등 모든 것이 </a:t>
            </a: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인터넷으로 </a:t>
            </a:r>
            <a:r>
              <a:rPr kumimoji="1"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연결</a:t>
            </a:r>
            <a:r>
              <a:rPr kumimoji="1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, </a:t>
            </a: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정보가 </a:t>
            </a:r>
            <a:endParaRPr kumimoji="1"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 Unicode MS" pitchFamily="50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kumimoji="1"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+mn-ea"/>
                <a:cs typeface="Arial Unicode MS" pitchFamily="50" charset="-127"/>
              </a:rPr>
              <a:t>생성</a:t>
            </a:r>
            <a:r>
              <a:rPr kumimoji="1" lang="en-US" altLang="ko-KR" sz="1400" b="1" dirty="0">
                <a:solidFill>
                  <a:schemeClr val="tx2">
                    <a:lumMod val="75000"/>
                  </a:schemeClr>
                </a:solidFill>
                <a:latin typeface="+mn-ea"/>
                <a:cs typeface="Arial Unicode MS" pitchFamily="50" charset="-127"/>
              </a:rPr>
              <a:t>(</a:t>
            </a:r>
            <a:r>
              <a:rPr kumimoji="1" lang="ko-KR" altLang="en-US" sz="1400" b="1" dirty="0">
                <a:solidFill>
                  <a:schemeClr val="tx2">
                    <a:lumMod val="75000"/>
                  </a:schemeClr>
                </a:solidFill>
                <a:latin typeface="+mn-ea"/>
                <a:cs typeface="Arial Unicode MS" pitchFamily="50" charset="-127"/>
              </a:rPr>
              <a:t>센서</a:t>
            </a:r>
            <a:r>
              <a:rPr kumimoji="1"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+mn-ea"/>
                <a:cs typeface="Arial Unicode MS" pitchFamily="50" charset="-127"/>
              </a:rPr>
              <a:t>), </a:t>
            </a:r>
            <a:r>
              <a:rPr kumimoji="1"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+mn-ea"/>
                <a:cs typeface="Arial Unicode MS" pitchFamily="50" charset="-127"/>
              </a:rPr>
              <a:t>수집</a:t>
            </a:r>
            <a:r>
              <a:rPr kumimoji="1" lang="en-US" altLang="ko-KR" sz="1400" b="1" dirty="0">
                <a:solidFill>
                  <a:schemeClr val="tx2">
                    <a:lumMod val="75000"/>
                  </a:schemeClr>
                </a:solidFill>
                <a:latin typeface="+mn-ea"/>
                <a:cs typeface="Arial Unicode MS" pitchFamily="50" charset="-127"/>
              </a:rPr>
              <a:t>(</a:t>
            </a:r>
            <a:r>
              <a:rPr kumimoji="1" lang="ko-KR" altLang="en-US" sz="1400" b="1" dirty="0">
                <a:solidFill>
                  <a:schemeClr val="tx2">
                    <a:lumMod val="75000"/>
                  </a:schemeClr>
                </a:solidFill>
                <a:latin typeface="+mn-ea"/>
                <a:cs typeface="Arial Unicode MS" pitchFamily="50" charset="-127"/>
              </a:rPr>
              <a:t>부품</a:t>
            </a:r>
            <a:r>
              <a:rPr kumimoji="1" lang="en-US" altLang="ko-KR" sz="1400" b="1" dirty="0">
                <a:solidFill>
                  <a:schemeClr val="tx2">
                    <a:lumMod val="75000"/>
                  </a:schemeClr>
                </a:solidFill>
                <a:latin typeface="+mn-ea"/>
                <a:cs typeface="Arial Unicode MS" pitchFamily="50" charset="-127"/>
              </a:rPr>
              <a:t>,</a:t>
            </a:r>
            <a:r>
              <a:rPr kumimoji="1" lang="ko-KR" altLang="en-US" sz="1400" b="1" dirty="0">
                <a:solidFill>
                  <a:schemeClr val="tx2">
                    <a:lumMod val="75000"/>
                  </a:schemeClr>
                </a:solidFill>
                <a:latin typeface="+mn-ea"/>
                <a:cs typeface="Arial Unicode MS" pitchFamily="50" charset="-127"/>
              </a:rPr>
              <a:t>디바이스</a:t>
            </a:r>
            <a:r>
              <a:rPr kumimoji="1"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+mn-ea"/>
                <a:cs typeface="Arial Unicode MS" pitchFamily="50" charset="-127"/>
              </a:rPr>
              <a:t>), </a:t>
            </a:r>
            <a:r>
              <a:rPr kumimoji="1"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+mn-ea"/>
                <a:cs typeface="Arial Unicode MS" pitchFamily="50" charset="-127"/>
              </a:rPr>
              <a:t>공유</a:t>
            </a:r>
            <a:r>
              <a:rPr kumimoji="1" lang="en-US" altLang="ko-KR" sz="1400" b="1" dirty="0">
                <a:solidFill>
                  <a:schemeClr val="tx2">
                    <a:lumMod val="75000"/>
                  </a:schemeClr>
                </a:solidFill>
                <a:latin typeface="+mn-ea"/>
                <a:cs typeface="Arial Unicode MS" pitchFamily="50" charset="-127"/>
              </a:rPr>
              <a:t>(</a:t>
            </a:r>
            <a:r>
              <a:rPr kumimoji="1" lang="ko-KR" altLang="en-US" sz="1400" b="1" dirty="0">
                <a:solidFill>
                  <a:schemeClr val="tx2">
                    <a:lumMod val="75000"/>
                  </a:schemeClr>
                </a:solidFill>
                <a:latin typeface="+mn-ea"/>
                <a:cs typeface="Arial Unicode MS" pitchFamily="50" charset="-127"/>
              </a:rPr>
              <a:t>클라우드</a:t>
            </a:r>
            <a:r>
              <a:rPr kumimoji="1"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+mn-ea"/>
                <a:cs typeface="Arial Unicode MS" pitchFamily="50" charset="-127"/>
              </a:rPr>
              <a:t>), </a:t>
            </a:r>
            <a:r>
              <a:rPr kumimoji="1"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+mn-ea"/>
                <a:cs typeface="Arial Unicode MS" pitchFamily="50" charset="-127"/>
              </a:rPr>
              <a:t>활용</a:t>
            </a:r>
            <a:r>
              <a:rPr kumimoji="1" lang="en-US" altLang="ko-KR" sz="1400" b="1" dirty="0">
                <a:solidFill>
                  <a:schemeClr val="tx2">
                    <a:lumMod val="75000"/>
                  </a:schemeClr>
                </a:solidFill>
                <a:latin typeface="+mn-ea"/>
                <a:cs typeface="Arial Unicode MS" pitchFamily="50" charset="-127"/>
              </a:rPr>
              <a:t>(</a:t>
            </a:r>
            <a:r>
              <a:rPr kumimoji="1" lang="ko-KR" altLang="en-US" sz="1400" b="1" dirty="0" err="1">
                <a:solidFill>
                  <a:schemeClr val="tx2">
                    <a:lumMod val="75000"/>
                  </a:schemeClr>
                </a:solidFill>
                <a:latin typeface="+mn-ea"/>
                <a:cs typeface="Arial Unicode MS" pitchFamily="50" charset="-127"/>
              </a:rPr>
              <a:t>빅데이터</a:t>
            </a:r>
            <a:r>
              <a:rPr kumimoji="1" lang="en-US" altLang="ko-KR" sz="1400" b="1" dirty="0">
                <a:solidFill>
                  <a:schemeClr val="tx2">
                    <a:lumMod val="75000"/>
                  </a:schemeClr>
                </a:solidFill>
                <a:latin typeface="+mn-ea"/>
                <a:cs typeface="Arial Unicode MS" pitchFamily="50" charset="-127"/>
              </a:rPr>
              <a:t>,</a:t>
            </a:r>
            <a:r>
              <a:rPr kumimoji="1" lang="ko-KR" altLang="en-US" sz="1400" b="1" dirty="0">
                <a:solidFill>
                  <a:schemeClr val="tx2">
                    <a:lumMod val="75000"/>
                  </a:schemeClr>
                </a:solidFill>
                <a:latin typeface="+mn-ea"/>
                <a:cs typeface="Arial Unicode MS" pitchFamily="50" charset="-127"/>
              </a:rPr>
              <a:t>응용</a:t>
            </a:r>
            <a:r>
              <a:rPr kumimoji="1" lang="en-US" altLang="ko-KR" sz="1400" b="1" dirty="0">
                <a:solidFill>
                  <a:schemeClr val="tx2">
                    <a:lumMod val="75000"/>
                  </a:schemeClr>
                </a:solidFill>
                <a:latin typeface="+mn-ea"/>
                <a:cs typeface="Arial Unicode MS" pitchFamily="50" charset="-127"/>
              </a:rPr>
              <a:t>S/W)</a:t>
            </a:r>
            <a:r>
              <a:rPr kumimoji="1"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되는 기술 </a:t>
            </a:r>
            <a:r>
              <a:rPr kumimoji="1"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서비스</a:t>
            </a:r>
            <a:endParaRPr kumimoji="1"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 Unicode MS" pitchFamily="50" charset="-127"/>
            </a:endParaRPr>
          </a:p>
        </p:txBody>
      </p:sp>
      <p:sp>
        <p:nvSpPr>
          <p:cNvPr id="6" name="대각선 방향의 모서리가 둥근 사각형 5"/>
          <p:cNvSpPr/>
          <p:nvPr/>
        </p:nvSpPr>
        <p:spPr>
          <a:xfrm>
            <a:off x="1417536" y="3596839"/>
            <a:ext cx="2520280" cy="1152128"/>
          </a:xfrm>
          <a:prstGeom prst="round2Diag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SENSOR</a:t>
            </a:r>
            <a:endParaRPr lang="ko-KR" altLang="en-US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대각선 방향의 모서리가 둥근 사각형 9"/>
          <p:cNvSpPr/>
          <p:nvPr/>
        </p:nvSpPr>
        <p:spPr>
          <a:xfrm>
            <a:off x="5281980" y="3596839"/>
            <a:ext cx="2520280" cy="1152128"/>
          </a:xfrm>
          <a:prstGeom prst="round2Diag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DEVICE</a:t>
            </a:r>
            <a:endParaRPr lang="ko-KR" altLang="en-US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대각선 방향의 모서리가 둥근 사각형 10"/>
          <p:cNvSpPr/>
          <p:nvPr/>
        </p:nvSpPr>
        <p:spPr>
          <a:xfrm>
            <a:off x="1403648" y="4964991"/>
            <a:ext cx="2520280" cy="1152128"/>
          </a:xfrm>
          <a:prstGeom prst="round2Diag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CLOUD</a:t>
            </a:r>
            <a:endParaRPr lang="ko-KR" altLang="en-US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대각선 방향의 모서리가 둥근 사각형 11"/>
          <p:cNvSpPr/>
          <p:nvPr/>
        </p:nvSpPr>
        <p:spPr>
          <a:xfrm>
            <a:off x="5292080" y="4964991"/>
            <a:ext cx="2520280" cy="1152128"/>
          </a:xfrm>
          <a:prstGeom prst="round2Diag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BIGDATA</a:t>
            </a:r>
            <a:endParaRPr lang="ko-KR" altLang="en-US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 rot="20507972">
            <a:off x="3552824" y="3884871"/>
            <a:ext cx="2038350" cy="2038350"/>
            <a:chOff x="908298" y="2133600"/>
            <a:chExt cx="2202955" cy="2202955"/>
          </a:xfrm>
        </p:grpSpPr>
        <p:sp>
          <p:nvSpPr>
            <p:cNvPr id="14" name="도넛 13"/>
            <p:cNvSpPr/>
            <p:nvPr/>
          </p:nvSpPr>
          <p:spPr>
            <a:xfrm>
              <a:off x="908298" y="2133600"/>
              <a:ext cx="2202955" cy="2202955"/>
            </a:xfrm>
            <a:prstGeom prst="donut">
              <a:avLst>
                <a:gd name="adj" fmla="val 2135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막힌 원호 14"/>
            <p:cNvSpPr/>
            <p:nvPr/>
          </p:nvSpPr>
          <p:spPr>
            <a:xfrm rot="13706894">
              <a:off x="1013073" y="2238375"/>
              <a:ext cx="1993405" cy="1993405"/>
            </a:xfrm>
            <a:prstGeom prst="blockArc">
              <a:avLst>
                <a:gd name="adj1" fmla="val 7789201"/>
                <a:gd name="adj2" fmla="val 21575140"/>
                <a:gd name="adj3" fmla="val 1223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막힌 원호 15"/>
            <p:cNvSpPr/>
            <p:nvPr/>
          </p:nvSpPr>
          <p:spPr>
            <a:xfrm>
              <a:off x="1013073" y="2238375"/>
              <a:ext cx="1993405" cy="1993405"/>
            </a:xfrm>
            <a:prstGeom prst="blockArc">
              <a:avLst>
                <a:gd name="adj1" fmla="val 13447470"/>
                <a:gd name="adj2" fmla="val 21575140"/>
                <a:gd name="adj3" fmla="val 12234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038841" y="4562221"/>
            <a:ext cx="10663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IoT</a:t>
            </a:r>
            <a:endParaRPr lang="ko-KR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7771" y="794"/>
            <a:ext cx="263565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사물인터넷 개요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0465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277441" y="1267307"/>
            <a:ext cx="4517840" cy="14416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개발업체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 LGCNS</a:t>
            </a: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Site 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https://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www.odpia.or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빅데이터분석가를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위한 오픈 데이터 플랫폼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Social Analysis, Data Alliance,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App&amp;Service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Education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제공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71450" indent="-171450">
              <a:lnSpc>
                <a:spcPct val="150000"/>
              </a:lnSpc>
              <a:buFont typeface="Arial" pitchFamily="34" charset="0"/>
              <a:buChar char="•"/>
            </a:pP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00891"/>
            <a:ext cx="8197852" cy="27003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3717032"/>
            <a:ext cx="4472383" cy="2698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799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523654" y="1196752"/>
            <a:ext cx="1348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</a:t>
            </a:r>
            <a:r>
              <a:rPr lang="en-US" altLang="ko-KR" sz="1200" dirty="0" smtClean="0"/>
              <a:t>) </a:t>
            </a:r>
            <a:r>
              <a:rPr lang="ko-KR" altLang="en-US" sz="1200" dirty="0" err="1" smtClean="0"/>
              <a:t>빅데이터</a:t>
            </a:r>
            <a:r>
              <a:rPr lang="ko-KR" altLang="en-US" sz="1200" dirty="0" smtClean="0"/>
              <a:t> 기술</a:t>
            </a:r>
            <a:endParaRPr lang="ko-KR" altLang="en-US" sz="1200" dirty="0"/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1" name="Picture 5" descr="C:\Users\hello\Desktop\a\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708322"/>
            <a:ext cx="3785543" cy="122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395536" y="1556792"/>
            <a:ext cx="86409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빅데이터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오픈소스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기반 분선처리기술 프로젝트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“Hadoop”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대용량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파일을 저장할 수 있는 분산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파일시스템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(HDFS, Hadoop distributed file system)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제공</a:t>
            </a: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클러스터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구성을 통해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Multi Node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로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부하를 분산처리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장비를 증가시킬수록 선형적으로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향상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-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구글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야후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IBM, EMC,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페이스북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네이버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다음카카오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삼성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NCSoft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등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33" name="Picture 2" descr="C:\Users\hello\Desktop\a\hadoop_diagr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933056"/>
            <a:ext cx="4680520" cy="27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49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523654" y="1196752"/>
            <a:ext cx="1348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</a:t>
            </a:r>
            <a:r>
              <a:rPr lang="en-US" altLang="ko-KR" sz="1200" dirty="0" smtClean="0"/>
              <a:t>) </a:t>
            </a:r>
            <a:r>
              <a:rPr lang="ko-KR" altLang="en-US" sz="1200" dirty="0" err="1" smtClean="0"/>
              <a:t>빅데이터</a:t>
            </a:r>
            <a:r>
              <a:rPr lang="ko-KR" altLang="en-US" sz="1200" dirty="0" smtClean="0"/>
              <a:t> 기술</a:t>
            </a:r>
            <a:endParaRPr lang="ko-KR" altLang="en-US" sz="1200" dirty="0"/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95536" y="1556792"/>
            <a:ext cx="86409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빅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통계 데이터 수정과 분석에 사용되는 스크립트 언어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‘R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프로그래밍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</a:t>
            </a:r>
          </a:p>
          <a:p>
            <a:pPr fontAlgn="base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-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통</a:t>
            </a:r>
            <a:r>
              <a:rPr lang="ko-KR" altLang="en-US" sz="1200" dirty="0" smtClean="0">
                <a:latin typeface="+mn-ea"/>
              </a:rPr>
              <a:t>계 계산 </a:t>
            </a:r>
            <a:r>
              <a:rPr lang="ko-KR" altLang="en-US" sz="1200" dirty="0">
                <a:latin typeface="+mn-ea"/>
              </a:rPr>
              <a:t>및 시각화를 위한 언어 및 개발환경을 제공하며 </a:t>
            </a:r>
            <a:r>
              <a:rPr lang="en-US" altLang="ko-KR" sz="1200" dirty="0">
                <a:latin typeface="+mn-ea"/>
              </a:rPr>
              <a:t>R </a:t>
            </a:r>
            <a:r>
              <a:rPr lang="ko-KR" altLang="en-US" sz="1200" dirty="0">
                <a:latin typeface="+mn-ea"/>
              </a:rPr>
              <a:t>언어와 개발환경을 통해 기본적인 통계기법부터 모델링</a:t>
            </a:r>
            <a:r>
              <a:rPr lang="en-US" altLang="ko-KR" sz="1200" dirty="0">
                <a:latin typeface="+mn-ea"/>
              </a:rPr>
              <a:t>, </a:t>
            </a:r>
            <a:endParaRPr lang="en-US" altLang="ko-KR" sz="1200" dirty="0" smtClean="0">
              <a:latin typeface="+mn-ea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 </a:t>
            </a:r>
            <a:r>
              <a:rPr lang="en-US" altLang="ko-KR" sz="1200" dirty="0" smtClean="0">
                <a:latin typeface="+mn-ea"/>
              </a:rPr>
              <a:t>   </a:t>
            </a:r>
            <a:r>
              <a:rPr lang="ko-KR" altLang="en-US" sz="1200" dirty="0" smtClean="0">
                <a:latin typeface="+mn-ea"/>
              </a:rPr>
              <a:t>최신 </a:t>
            </a:r>
            <a:r>
              <a:rPr lang="ko-KR" altLang="en-US" sz="1200" dirty="0">
                <a:latin typeface="+mn-ea"/>
              </a:rPr>
              <a:t>데이터 </a:t>
            </a:r>
            <a:r>
              <a:rPr lang="ko-KR" altLang="en-US" sz="1200" dirty="0" err="1">
                <a:latin typeface="+mn-ea"/>
              </a:rPr>
              <a:t>마이닝</a:t>
            </a:r>
            <a:r>
              <a:rPr lang="ko-KR" altLang="en-US" sz="1200" dirty="0">
                <a:latin typeface="+mn-ea"/>
              </a:rPr>
              <a:t> 기법까지 구현</a:t>
            </a:r>
            <a:r>
              <a:rPr lang="en-US" altLang="ko-KR" sz="1200" dirty="0">
                <a:latin typeface="+mn-ea"/>
              </a:rPr>
              <a:t>/</a:t>
            </a:r>
            <a:r>
              <a:rPr lang="ko-KR" altLang="en-US" sz="1200" dirty="0">
                <a:latin typeface="+mn-ea"/>
              </a:rPr>
              <a:t>개선이 </a:t>
            </a:r>
            <a:r>
              <a:rPr lang="ko-KR" altLang="en-US" sz="1200" dirty="0" smtClean="0">
                <a:latin typeface="+mn-ea"/>
              </a:rPr>
              <a:t>가능</a:t>
            </a:r>
            <a:endParaRPr lang="en-US" altLang="ko-KR" sz="1200" dirty="0" smtClean="0">
              <a:latin typeface="+mn-ea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200" dirty="0" smtClean="0">
                <a:latin typeface="+mn-ea"/>
              </a:rPr>
              <a:t>  </a:t>
            </a:r>
            <a:r>
              <a:rPr lang="en-US" altLang="ko-KR" sz="1200" dirty="0" smtClean="0">
                <a:latin typeface="+mn-ea"/>
              </a:rPr>
              <a:t>- </a:t>
            </a:r>
            <a:r>
              <a:rPr lang="ko-KR" altLang="en-US" sz="1200" dirty="0" smtClean="0">
                <a:latin typeface="+mn-ea"/>
              </a:rPr>
              <a:t>구현한 </a:t>
            </a:r>
            <a:r>
              <a:rPr lang="ko-KR" altLang="en-US" sz="1200" dirty="0">
                <a:latin typeface="+mn-ea"/>
              </a:rPr>
              <a:t>결과는 그래프 등으로 시각화할 수 있으며</a:t>
            </a:r>
            <a:r>
              <a:rPr lang="en-US" altLang="ko-KR" sz="1200" dirty="0">
                <a:latin typeface="+mn-ea"/>
              </a:rPr>
              <a:t>, Java</a:t>
            </a:r>
            <a:r>
              <a:rPr lang="ko-KR" altLang="en-US" sz="1200" dirty="0">
                <a:latin typeface="+mn-ea"/>
              </a:rPr>
              <a:t>나 </a:t>
            </a:r>
            <a:r>
              <a:rPr lang="en-US" altLang="ko-KR" sz="1200" dirty="0">
                <a:latin typeface="+mn-ea"/>
              </a:rPr>
              <a:t>C, Python </a:t>
            </a:r>
            <a:r>
              <a:rPr lang="ko-KR" altLang="en-US" sz="1200" dirty="0">
                <a:latin typeface="+mn-ea"/>
              </a:rPr>
              <a:t>등의 다른 프로그래밍 언어와 연결도 용이</a:t>
            </a:r>
          </a:p>
          <a:p>
            <a:pPr fontAlgn="base">
              <a:lnSpc>
                <a:spcPct val="150000"/>
              </a:lnSpc>
            </a:pPr>
            <a:endParaRPr lang="ko-KR" altLang="en-US" sz="1200" dirty="0">
              <a:latin typeface="+mn-ea"/>
            </a:endParaRPr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5601" name="_x217185424" descr="EMB00000bb4110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877" y="3717032"/>
            <a:ext cx="1658938" cy="123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5603" name="_x217185024" descr="EMB00000bb411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852936"/>
            <a:ext cx="4473847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38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523654" y="1196752"/>
            <a:ext cx="1348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2</a:t>
            </a:r>
            <a:r>
              <a:rPr lang="en-US" altLang="ko-KR" sz="1200" dirty="0" smtClean="0"/>
              <a:t>) </a:t>
            </a:r>
            <a:r>
              <a:rPr lang="ko-KR" altLang="en-US" sz="1200" dirty="0" err="1" smtClean="0"/>
              <a:t>빅데이터</a:t>
            </a:r>
            <a:r>
              <a:rPr lang="ko-KR" altLang="en-US" sz="1200" dirty="0" smtClean="0"/>
              <a:t> 기술</a:t>
            </a:r>
            <a:endParaRPr lang="ko-KR" altLang="en-US" sz="1200" dirty="0"/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395536" y="1556792"/>
            <a:ext cx="86409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 </a:t>
            </a:r>
            <a:r>
              <a:rPr lang="ko-KR" altLang="en-US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마이닝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sz="1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머신러닝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분석 도구</a:t>
            </a:r>
            <a:endParaRPr lang="en-US" altLang="ko-KR" sz="12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latin typeface="+mn-ea"/>
              </a:rPr>
              <a:t> - </a:t>
            </a:r>
            <a:r>
              <a:rPr lang="en-US" altLang="ko-KR" sz="1200" dirty="0" err="1" smtClean="0">
                <a:latin typeface="+mn-ea"/>
              </a:rPr>
              <a:t>Splunk</a:t>
            </a:r>
            <a:r>
              <a:rPr lang="en-US" altLang="ko-KR" sz="1200" dirty="0" smtClean="0">
                <a:latin typeface="+mn-ea"/>
              </a:rPr>
              <a:t> : </a:t>
            </a:r>
            <a:r>
              <a:rPr lang="en-US" altLang="ko-KR" sz="1200" dirty="0"/>
              <a:t>IT</a:t>
            </a:r>
            <a:r>
              <a:rPr lang="ko-KR" altLang="en-US" sz="1200" dirty="0"/>
              <a:t>에서 발생되는 모든 데이터를 </a:t>
            </a:r>
            <a:r>
              <a:rPr lang="ko-KR" altLang="en-US" sz="1200" dirty="0" err="1"/>
              <a:t>인덱싱하여</a:t>
            </a:r>
            <a:r>
              <a:rPr lang="ko-KR" altLang="en-US" sz="1200" dirty="0"/>
              <a:t> 검색</a:t>
            </a:r>
            <a:r>
              <a:rPr lang="en-US" altLang="ko-KR" sz="1200" dirty="0"/>
              <a:t>, </a:t>
            </a:r>
            <a:r>
              <a:rPr lang="ko-KR" altLang="en-US" sz="1200" dirty="0"/>
              <a:t>분석</a:t>
            </a:r>
            <a:r>
              <a:rPr lang="en-US" altLang="ko-KR" sz="1200" dirty="0"/>
              <a:t>, </a:t>
            </a:r>
            <a:r>
              <a:rPr lang="ko-KR" altLang="en-US" sz="1200" dirty="0"/>
              <a:t>알림 및 리포트를 통해 전체 </a:t>
            </a:r>
            <a:r>
              <a:rPr lang="en-US" altLang="ko-KR" sz="1200" dirty="0"/>
              <a:t>IT</a:t>
            </a:r>
            <a:r>
              <a:rPr lang="ko-KR" altLang="en-US" sz="1200" dirty="0"/>
              <a:t>인프라의 가시성과 대응 </a:t>
            </a:r>
            <a:r>
              <a:rPr lang="ko-KR" altLang="en-US" sz="1200" dirty="0" smtClean="0"/>
              <a:t>능</a:t>
            </a:r>
            <a:endParaRPr lang="en-US" altLang="ko-KR" sz="12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err="1" smtClean="0"/>
              <a:t>력을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극대화하는 </a:t>
            </a:r>
            <a:r>
              <a:rPr lang="en-US" altLang="ko-KR" sz="1200" dirty="0"/>
              <a:t>IT</a:t>
            </a:r>
            <a:r>
              <a:rPr lang="ko-KR" altLang="en-US" sz="1200" dirty="0" err="1"/>
              <a:t>빅데이터</a:t>
            </a:r>
            <a:r>
              <a:rPr lang="ko-KR" altLang="en-US" sz="1200" dirty="0"/>
              <a:t> 분석 </a:t>
            </a:r>
            <a:r>
              <a:rPr lang="ko-KR" altLang="en-US" sz="1200" dirty="0" smtClean="0"/>
              <a:t>엔진</a:t>
            </a:r>
            <a:endParaRPr lang="en-US" altLang="ko-KR" sz="12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n-ea"/>
              </a:rPr>
              <a:t> </a:t>
            </a:r>
            <a:r>
              <a:rPr lang="en-US" altLang="ko-KR" sz="1200" dirty="0" smtClean="0">
                <a:latin typeface="+mn-ea"/>
              </a:rPr>
              <a:t>- Ankus : </a:t>
            </a:r>
            <a:r>
              <a:rPr lang="ko-KR" altLang="en-US" sz="1200" dirty="0"/>
              <a:t>산업 맞춤형 데이터의 패턴 분석 및 예측 등 다양한 산업 분야에서 발생하는 센서 데이터를 활용한 분석을 </a:t>
            </a:r>
            <a:r>
              <a:rPr lang="ko-KR" altLang="en-US" sz="1200" dirty="0" smtClean="0"/>
              <a:t>지원</a:t>
            </a:r>
            <a:endParaRPr lang="ko-KR" altLang="en-US" sz="1200" dirty="0"/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7649" name="_x217184464" descr="EMB00000bb4110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73" y="2996952"/>
            <a:ext cx="3662711" cy="298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7651" name="_x217184464" descr="EMB00000bb4110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758" y="3245495"/>
            <a:ext cx="4371975" cy="248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 flipH="1">
            <a:off x="1817534" y="6093296"/>
            <a:ext cx="2186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Splunk</a:t>
            </a:r>
            <a:endParaRPr lang="ko-KR" altLang="en-US" sz="1200" dirty="0"/>
          </a:p>
        </p:txBody>
      </p:sp>
      <p:sp>
        <p:nvSpPr>
          <p:cNvPr id="38" name="TextBox 37"/>
          <p:cNvSpPr txBox="1"/>
          <p:nvPr/>
        </p:nvSpPr>
        <p:spPr>
          <a:xfrm flipH="1">
            <a:off x="6156176" y="6093296"/>
            <a:ext cx="2186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Ankus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0070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523654" y="1196752"/>
            <a:ext cx="1502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3) </a:t>
            </a:r>
            <a:r>
              <a:rPr lang="ko-KR" altLang="en-US" sz="1200" dirty="0" smtClean="0"/>
              <a:t>인공지능 서비스</a:t>
            </a:r>
            <a:endParaRPr lang="ko-KR" altLang="en-US" sz="1200" dirty="0"/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827584" y="1478538"/>
            <a:ext cx="80648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200" dirty="0">
                <a:latin typeface="+mn-ea"/>
              </a:rPr>
              <a:t>인간처럼 사고하고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감지하고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행동하도록 설계된 일련의 알고리즘 </a:t>
            </a:r>
            <a:r>
              <a:rPr lang="ko-KR" altLang="en-US" sz="1200" dirty="0" smtClean="0">
                <a:latin typeface="+mn-ea"/>
              </a:rPr>
              <a:t>체계</a:t>
            </a:r>
            <a:endParaRPr lang="en-US" altLang="ko-KR" sz="1200" dirty="0" smtClean="0">
              <a:latin typeface="+mn-ea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1200" dirty="0" err="1">
                <a:latin typeface="+mn-ea"/>
              </a:rPr>
              <a:t>아이폰의</a:t>
            </a:r>
            <a:r>
              <a:rPr lang="ko-KR" altLang="en-US" sz="1200" dirty="0">
                <a:latin typeface="+mn-ea"/>
              </a:rPr>
              <a:t> ‘</a:t>
            </a:r>
            <a:r>
              <a:rPr lang="en-US" altLang="ko-KR" sz="1200" dirty="0" err="1">
                <a:latin typeface="+mn-ea"/>
              </a:rPr>
              <a:t>Siri</a:t>
            </a:r>
            <a:r>
              <a:rPr lang="en-US" altLang="ko-KR" sz="1200" dirty="0">
                <a:latin typeface="+mn-ea"/>
              </a:rPr>
              <a:t>’</a:t>
            </a:r>
            <a:r>
              <a:rPr lang="ko-KR" altLang="en-US" sz="1200" dirty="0">
                <a:latin typeface="+mn-ea"/>
              </a:rPr>
              <a:t>도 인공지능의 한 종류라고 할 수 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사람의 개입 없이도 사람이 의도한 바를 이루어주는 에이전트</a:t>
            </a:r>
            <a:r>
              <a:rPr lang="en-US" altLang="ko-KR" sz="1200" dirty="0">
                <a:latin typeface="+mn-ea"/>
              </a:rPr>
              <a:t>(Agent)</a:t>
            </a:r>
            <a:r>
              <a:rPr lang="ko-KR" altLang="en-US" sz="1200" dirty="0">
                <a:latin typeface="+mn-ea"/>
              </a:rPr>
              <a:t>의 개념으로 인공지능을 정의할 수 있는 것</a:t>
            </a:r>
          </a:p>
          <a:p>
            <a:pPr fontAlgn="base">
              <a:lnSpc>
                <a:spcPct val="150000"/>
              </a:lnSpc>
            </a:pPr>
            <a:endParaRPr lang="ko-KR" altLang="en-US" sz="1200" dirty="0">
              <a:latin typeface="+mn-ea"/>
            </a:endParaRPr>
          </a:p>
        </p:txBody>
      </p:sp>
      <p:sp>
        <p:nvSpPr>
          <p:cNvPr id="3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8673" name="_x217185584" descr="EMB00000bb4111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724460"/>
            <a:ext cx="4144963" cy="2928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8675" name="_x217184384" descr="EMB00000bb411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54" y="3384299"/>
            <a:ext cx="4024457" cy="227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 flipH="1">
            <a:off x="1619672" y="5799350"/>
            <a:ext cx="21865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Apple ‘</a:t>
            </a:r>
            <a:r>
              <a:rPr lang="en-US" altLang="ko-KR" sz="1000" dirty="0" err="1" smtClean="0"/>
              <a:t>Siri</a:t>
            </a:r>
            <a:r>
              <a:rPr lang="en-US" altLang="ko-KR" sz="1000" dirty="0" smtClean="0"/>
              <a:t>’</a:t>
            </a:r>
            <a:endParaRPr lang="ko-KR" altLang="en-US" sz="1000" dirty="0"/>
          </a:p>
        </p:txBody>
      </p:sp>
      <p:sp>
        <p:nvSpPr>
          <p:cNvPr id="43" name="TextBox 42"/>
          <p:cNvSpPr txBox="1"/>
          <p:nvPr/>
        </p:nvSpPr>
        <p:spPr>
          <a:xfrm flipH="1">
            <a:off x="5508104" y="5722662"/>
            <a:ext cx="31226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Google </a:t>
            </a:r>
            <a:r>
              <a:rPr lang="en-US" altLang="ko-KR" sz="1000" dirty="0" err="1" smtClean="0"/>
              <a:t>AlphaGo</a:t>
            </a:r>
            <a:r>
              <a:rPr lang="ko-KR" altLang="en-US" sz="1000" dirty="0" smtClean="0"/>
              <a:t>와 </a:t>
            </a:r>
            <a:r>
              <a:rPr lang="ko-KR" altLang="en-US" sz="1000" dirty="0" err="1" smtClean="0"/>
              <a:t>이세돌</a:t>
            </a:r>
            <a:r>
              <a:rPr lang="en-US" altLang="ko-KR" sz="1000" dirty="0" smtClean="0"/>
              <a:t>9</a:t>
            </a:r>
            <a:r>
              <a:rPr lang="ko-KR" altLang="en-US" sz="1000" dirty="0" smtClean="0"/>
              <a:t>단의 바둑 대결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18161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523654" y="1196752"/>
            <a:ext cx="1656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4</a:t>
            </a:r>
            <a:r>
              <a:rPr lang="en-US" altLang="ko-KR" sz="1200" dirty="0" smtClean="0"/>
              <a:t>) </a:t>
            </a:r>
            <a:r>
              <a:rPr lang="ko-KR" altLang="en-US" sz="1200" dirty="0" err="1" smtClean="0"/>
              <a:t>머신러닝과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딥러닝</a:t>
            </a:r>
            <a:endParaRPr lang="ko-KR" altLang="en-US" sz="1200" dirty="0"/>
          </a:p>
        </p:txBody>
      </p: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827584" y="1478538"/>
            <a:ext cx="806489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 smtClean="0">
                <a:latin typeface="+mn-ea"/>
              </a:rPr>
              <a:t>인</a:t>
            </a:r>
            <a:r>
              <a:rPr lang="ko-KR" altLang="en-US" sz="1200" dirty="0"/>
              <a:t>공지능의 진화에서 가장 중요한 요소는 ‘학습</a:t>
            </a:r>
            <a:r>
              <a:rPr lang="en-US" altLang="ko-KR" sz="1200" dirty="0"/>
              <a:t>(</a:t>
            </a:r>
            <a:r>
              <a:rPr lang="ko-KR" altLang="en-US" sz="1200" dirty="0"/>
              <a:t>러닝</a:t>
            </a:r>
            <a:r>
              <a:rPr lang="en-US" altLang="ko-KR" sz="1200" dirty="0" smtClean="0"/>
              <a:t>)’</a:t>
            </a:r>
            <a:endParaRPr lang="en-US" altLang="ko-KR" sz="1200" dirty="0"/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 smtClean="0"/>
              <a:t>‘</a:t>
            </a:r>
            <a:r>
              <a:rPr lang="ko-KR" altLang="en-US" sz="1200" dirty="0"/>
              <a:t>학습’은 ‘어떤 식으로든 특성을 추출해서 분류하는 시스템을 만드는 일련의 과정’으로</a:t>
            </a:r>
            <a:r>
              <a:rPr lang="en-US" altLang="ko-KR" sz="1200" dirty="0"/>
              <a:t>, </a:t>
            </a:r>
            <a:r>
              <a:rPr lang="ko-KR" altLang="en-US" sz="1200" dirty="0"/>
              <a:t>특성의 선택이 학습을 통해 패턴을 인식하고 오류 값을 줄여나가는 성능을 </a:t>
            </a:r>
            <a:r>
              <a:rPr lang="ko-KR" altLang="en-US" sz="1200" dirty="0" smtClean="0"/>
              <a:t>좌우</a:t>
            </a:r>
            <a:endParaRPr lang="en-US" altLang="ko-KR" sz="1200" dirty="0" smtClean="0"/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 err="1" smtClean="0">
                <a:latin typeface="+mn-ea"/>
              </a:rPr>
              <a:t>머신러닝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en-US" altLang="ko-KR" sz="1200" dirty="0" smtClean="0">
                <a:latin typeface="+mn-ea"/>
              </a:rPr>
              <a:t>: </a:t>
            </a:r>
            <a:r>
              <a:rPr lang="ko-KR" altLang="en-US" sz="1200" dirty="0" smtClean="0">
                <a:latin typeface="+mn-ea"/>
              </a:rPr>
              <a:t>특</a:t>
            </a:r>
            <a:r>
              <a:rPr lang="ko-KR" altLang="en-US" sz="1200" dirty="0" smtClean="0"/>
              <a:t>성을 </a:t>
            </a:r>
            <a:r>
              <a:rPr lang="ko-KR" altLang="en-US" sz="1200" dirty="0"/>
              <a:t>잡아 패턴을 반복적으로 관찰해서 차이점을 알아내는 </a:t>
            </a:r>
            <a:r>
              <a:rPr lang="ko-KR" altLang="en-US" sz="1200" dirty="0" smtClean="0"/>
              <a:t>것</a:t>
            </a:r>
            <a:r>
              <a:rPr lang="en-US" altLang="ko-KR" sz="1200" dirty="0" smtClean="0"/>
              <a:t>, </a:t>
            </a:r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200" dirty="0" err="1" smtClean="0"/>
              <a:t>딥러닝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보다 인간에 가까운 사고를 할 수 있는 다층 신경망에서 잘 작동하는 학습 방법론의 총칭인 </a:t>
            </a:r>
            <a:r>
              <a:rPr lang="en-US" altLang="ko-KR" sz="1200" dirty="0" smtClean="0"/>
              <a:t>Deep Learning </a:t>
            </a:r>
            <a:r>
              <a:rPr lang="ko-KR" altLang="en-US" sz="1200" dirty="0" smtClean="0"/>
              <a:t>등장</a:t>
            </a:r>
            <a:r>
              <a:rPr lang="en-US" altLang="ko-KR" sz="1200" dirty="0" smtClean="0"/>
              <a:t>, </a:t>
            </a:r>
            <a:r>
              <a:rPr lang="ko-KR" altLang="en-US" sz="1200" dirty="0" err="1"/>
              <a:t>딥러닝은</a:t>
            </a:r>
            <a:r>
              <a:rPr lang="ko-KR" altLang="en-US" sz="1200" dirty="0"/>
              <a:t> 층마다 자율학습기법의 선행학습을 별도로 시킨 후 층층이 쌓아 통합 훈련을 통해 미세 조정하는 방식으로</a:t>
            </a:r>
            <a:r>
              <a:rPr lang="en-US" altLang="ko-KR" sz="1200" dirty="0"/>
              <a:t>, </a:t>
            </a:r>
            <a:r>
              <a:rPr lang="ko-KR" altLang="en-US" sz="1200" dirty="0"/>
              <a:t>적은 데이터로도 학습이 가능</a:t>
            </a:r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endParaRPr lang="ko-KR" altLang="en-US" sz="1200" dirty="0"/>
          </a:p>
          <a:p>
            <a:pPr marL="171450" indent="-171450" fontAlgn="base">
              <a:lnSpc>
                <a:spcPct val="150000"/>
              </a:lnSpc>
              <a:buFont typeface="Arial" pitchFamily="34" charset="0"/>
              <a:buChar char="•"/>
            </a:pPr>
            <a:endParaRPr lang="ko-KR" altLang="en-US" sz="1200" dirty="0">
              <a:latin typeface="+mn-ea"/>
            </a:endParaRPr>
          </a:p>
        </p:txBody>
      </p:sp>
      <p:sp>
        <p:nvSpPr>
          <p:cNvPr id="3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9697" name="_x217190144" descr="EMB00000bb4112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936" y="3573016"/>
            <a:ext cx="4394214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94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ello\Desktop\AR-V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3" y="1556792"/>
            <a:ext cx="9071991" cy="490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6513" y="1340768"/>
            <a:ext cx="190635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VR AR</a:t>
            </a:r>
          </a:p>
          <a:p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Virtual Reality</a:t>
            </a:r>
          </a:p>
          <a:p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Augmented Realty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37112"/>
            <a:ext cx="2607390" cy="2297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787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755576" y="3464562"/>
            <a:ext cx="7992888" cy="2700742"/>
          </a:xfrm>
          <a:prstGeom prst="rect">
            <a:avLst/>
          </a:prstGeom>
          <a:solidFill>
            <a:schemeClr val="bg2">
              <a:lumMod val="25000"/>
              <a:alpha val="6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100" dirty="0" err="1" smtClean="0"/>
              <a:t>IoE</a:t>
            </a:r>
            <a:endParaRPr lang="en-US" altLang="ko-KR" sz="310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dirty="0" smtClean="0"/>
              <a:t>세상 모든 것이 연</a:t>
            </a:r>
            <a:r>
              <a:rPr lang="ko-KR" altLang="en-US" sz="1200" dirty="0"/>
              <a:t>결</a:t>
            </a:r>
            <a:endParaRPr lang="en-US" altLang="ko-KR" sz="1200"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2915816" y="3861048"/>
            <a:ext cx="5832648" cy="2304255"/>
          </a:xfrm>
          <a:prstGeom prst="rect">
            <a:avLst/>
          </a:prstGeom>
          <a:solidFill>
            <a:schemeClr val="bg2">
              <a:lumMod val="25000"/>
              <a:alpha val="6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3100" b="1" dirty="0" smtClean="0"/>
              <a:t>IoT</a:t>
            </a:r>
            <a:endParaRPr lang="en-US" altLang="ko-KR" sz="3100" b="1" dirty="0"/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dirty="0" smtClean="0"/>
              <a:t>지능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분석</a:t>
            </a:r>
            <a:endParaRPr lang="en-US" altLang="ko-KR" sz="120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dirty="0" smtClean="0"/>
              <a:t>상호연결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상호작용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상호 운용</a:t>
            </a:r>
            <a:endParaRPr lang="en-US" altLang="ko-KR" sz="120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dirty="0" smtClean="0"/>
              <a:t>통합</a:t>
            </a:r>
            <a:endParaRPr lang="en-US" altLang="ko-KR" sz="1200" dirty="0" smtClean="0"/>
          </a:p>
        </p:txBody>
      </p:sp>
      <p:sp>
        <p:nvSpPr>
          <p:cNvPr id="11" name="직사각형 10"/>
          <p:cNvSpPr/>
          <p:nvPr/>
        </p:nvSpPr>
        <p:spPr>
          <a:xfrm>
            <a:off x="5508104" y="4492326"/>
            <a:ext cx="3240360" cy="1672977"/>
          </a:xfrm>
          <a:prstGeom prst="rect">
            <a:avLst/>
          </a:prstGeom>
          <a:solidFill>
            <a:schemeClr val="accent6">
              <a:lumMod val="75000"/>
              <a:alpha val="6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300" b="1" dirty="0" smtClean="0"/>
              <a:t>M2M, MTC, MOC</a:t>
            </a:r>
          </a:p>
          <a:p>
            <a:endParaRPr lang="en-US" altLang="ko-KR" sz="1200" dirty="0"/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dirty="0" smtClean="0"/>
              <a:t>인간의 개입이 필요하지 않음</a:t>
            </a:r>
            <a:endParaRPr lang="en-US" altLang="ko-KR" sz="120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dirty="0" smtClean="0"/>
              <a:t>객체 간 통신</a:t>
            </a:r>
            <a:endParaRPr lang="en-US" altLang="ko-KR" sz="1200" dirty="0" smtClean="0"/>
          </a:p>
        </p:txBody>
      </p:sp>
      <p:sp>
        <p:nvSpPr>
          <p:cNvPr id="2" name="직사각형 1"/>
          <p:cNvSpPr/>
          <p:nvPr/>
        </p:nvSpPr>
        <p:spPr>
          <a:xfrm>
            <a:off x="251520" y="1119791"/>
            <a:ext cx="874846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ITU :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모든 사물에게까지 네트워크 연결을 제공하는 네트워크의 네트워크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EU IoT in 2020 : </a:t>
            </a:r>
            <a:r>
              <a:rPr kumimoji="1"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사물간에 통신 가능한 네트워크 서비스</a:t>
            </a:r>
            <a:endParaRPr kumimoji="1"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 Unicode MS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Cisco(</a:t>
            </a:r>
            <a:r>
              <a:rPr kumimoji="1"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IoE</a:t>
            </a:r>
            <a:r>
              <a:rPr kumimoji="1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) : </a:t>
            </a:r>
            <a:r>
              <a:rPr kumimoji="1"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에너지</a:t>
            </a:r>
            <a:r>
              <a:rPr kumimoji="1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, </a:t>
            </a:r>
            <a:r>
              <a:rPr kumimoji="1"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운송</a:t>
            </a:r>
            <a:r>
              <a:rPr kumimoji="1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, </a:t>
            </a:r>
            <a:r>
              <a:rPr kumimoji="1"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비즈니스</a:t>
            </a:r>
            <a:r>
              <a:rPr kumimoji="1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, </a:t>
            </a:r>
            <a:r>
              <a:rPr kumimoji="1"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교육</a:t>
            </a:r>
            <a:r>
              <a:rPr kumimoji="1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, </a:t>
            </a:r>
            <a:r>
              <a:rPr kumimoji="1"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홈 네트워크 등이 보다 진화된 보안</a:t>
            </a:r>
            <a:r>
              <a:rPr kumimoji="1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, </a:t>
            </a:r>
            <a:r>
              <a:rPr kumimoji="1"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분석</a:t>
            </a:r>
            <a:r>
              <a:rPr kumimoji="1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, </a:t>
            </a:r>
            <a:r>
              <a:rPr kumimoji="1"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관리능력을 갖는 거대한 네트워크 통합</a:t>
            </a:r>
            <a:endParaRPr kumimoji="1"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 Unicode MS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위키피디아</a:t>
            </a:r>
            <a:r>
              <a:rPr kumimoji="1"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 </a:t>
            </a:r>
            <a:r>
              <a:rPr kumimoji="1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: </a:t>
            </a:r>
            <a:r>
              <a:rPr kumimoji="1"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사물에 센서나 데이터 취득이 가능한 구조의 인터넷을 연결한 기술</a:t>
            </a:r>
            <a:endParaRPr kumimoji="1"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 Unicode MS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네이버</a:t>
            </a:r>
            <a:r>
              <a:rPr kumimoji="1"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 </a:t>
            </a:r>
            <a:r>
              <a:rPr kumimoji="1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: </a:t>
            </a:r>
            <a:r>
              <a:rPr kumimoji="1"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인터넷을 기반으로 모든 사물을 연결하여 사람과 사물</a:t>
            </a:r>
            <a:r>
              <a:rPr kumimoji="1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, </a:t>
            </a:r>
            <a:r>
              <a:rPr kumimoji="1"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사물과 사물간의 정보를 상호 소통하는 지능형 기술</a:t>
            </a:r>
            <a:endParaRPr kumimoji="1"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 Unicode MS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인텔 </a:t>
            </a:r>
            <a:r>
              <a:rPr kumimoji="1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: </a:t>
            </a:r>
            <a:r>
              <a:rPr kumimoji="1"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센서와 프로세서</a:t>
            </a:r>
            <a:r>
              <a:rPr kumimoji="1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, </a:t>
            </a:r>
            <a:r>
              <a:rPr kumimoji="1"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통신 프로토콜 등 </a:t>
            </a:r>
            <a:r>
              <a:rPr kumimoji="1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3</a:t>
            </a:r>
            <a:r>
              <a:rPr kumimoji="1"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가지 기술요소를 갖춘 시스템</a:t>
            </a:r>
            <a:endParaRPr kumimoji="1"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 Unicode MS" pitchFamily="50" charset="-127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KISA : </a:t>
            </a:r>
            <a:r>
              <a:rPr kumimoji="1"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Arial Unicode MS" pitchFamily="50" charset="-127"/>
              </a:rPr>
              <a:t>고유하게 식별 가능한 사물이 만들어낸 정보를 인터넷을 통해 공유하는 환경</a:t>
            </a:r>
            <a:endParaRPr kumimoji="1"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Arial Unicode MS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732240" y="5328814"/>
            <a:ext cx="2016224" cy="836490"/>
          </a:xfrm>
          <a:prstGeom prst="rect">
            <a:avLst/>
          </a:prstGeom>
          <a:solidFill>
            <a:srgbClr val="953735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b="1" dirty="0" smtClean="0"/>
              <a:t>USN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dirty="0" smtClean="0"/>
              <a:t>센서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정보수집</a:t>
            </a:r>
            <a:endParaRPr lang="en-US" altLang="ko-KR" sz="120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ko-KR" altLang="en-US" sz="1200" dirty="0" smtClean="0"/>
              <a:t>네트워크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서비스</a:t>
            </a:r>
            <a:endParaRPr lang="en-US" altLang="ko-KR" sz="12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07771" y="794"/>
            <a:ext cx="263565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사물인터넷 개요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4742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32"/>
          <p:cNvGrpSpPr/>
          <p:nvPr/>
        </p:nvGrpSpPr>
        <p:grpSpPr>
          <a:xfrm>
            <a:off x="1305702" y="3212975"/>
            <a:ext cx="1247629" cy="1254060"/>
            <a:chOff x="347887" y="1421538"/>
            <a:chExt cx="3025934" cy="3041532"/>
          </a:xfrm>
        </p:grpSpPr>
        <p:grpSp>
          <p:nvGrpSpPr>
            <p:cNvPr id="19" name="그룹 103"/>
            <p:cNvGrpSpPr/>
            <p:nvPr/>
          </p:nvGrpSpPr>
          <p:grpSpPr>
            <a:xfrm>
              <a:off x="347887" y="1421538"/>
              <a:ext cx="3025934" cy="3041532"/>
              <a:chOff x="3602743" y="3054752"/>
              <a:chExt cx="1828622" cy="1838048"/>
            </a:xfrm>
          </p:grpSpPr>
          <p:sp>
            <p:nvSpPr>
              <p:cNvPr id="21" name="타원 20"/>
              <p:cNvSpPr/>
              <p:nvPr/>
            </p:nvSpPr>
            <p:spPr>
              <a:xfrm>
                <a:off x="3602743" y="3064178"/>
                <a:ext cx="1828622" cy="182862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원형 21"/>
              <p:cNvSpPr/>
              <p:nvPr/>
            </p:nvSpPr>
            <p:spPr>
              <a:xfrm>
                <a:off x="3602845" y="3054752"/>
                <a:ext cx="1828419" cy="1828419"/>
              </a:xfrm>
              <a:prstGeom prst="pie">
                <a:avLst>
                  <a:gd name="adj1" fmla="val 10797676"/>
                  <a:gd name="adj2" fmla="val 435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3756021" y="3217457"/>
                <a:ext cx="1522068" cy="15220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sp>
          <p:nvSpPr>
            <p:cNvPr id="20" name="Text Box 39"/>
            <p:cNvSpPr txBox="1">
              <a:spLocks noChangeArrowheads="1"/>
            </p:cNvSpPr>
            <p:nvPr/>
          </p:nvSpPr>
          <p:spPr bwMode="auto">
            <a:xfrm>
              <a:off x="1281122" y="2971098"/>
              <a:ext cx="184896" cy="2751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 sz="1200" b="1">
                <a:solidFill>
                  <a:srgbClr val="000000"/>
                </a:solidFill>
                <a:latin typeface="Trebuchet MS" pitchFamily="34" charset="0"/>
              </a:endParaRPr>
            </a:p>
          </p:txBody>
        </p:sp>
      </p:grpSp>
      <p:grpSp>
        <p:nvGrpSpPr>
          <p:cNvPr id="24" name="그룹 57"/>
          <p:cNvGrpSpPr/>
          <p:nvPr/>
        </p:nvGrpSpPr>
        <p:grpSpPr>
          <a:xfrm>
            <a:off x="2655227" y="3212975"/>
            <a:ext cx="1247629" cy="1254060"/>
            <a:chOff x="347887" y="1421538"/>
            <a:chExt cx="3025934" cy="3041532"/>
          </a:xfrm>
        </p:grpSpPr>
        <p:grpSp>
          <p:nvGrpSpPr>
            <p:cNvPr id="25" name="그룹 98"/>
            <p:cNvGrpSpPr/>
            <p:nvPr/>
          </p:nvGrpSpPr>
          <p:grpSpPr>
            <a:xfrm>
              <a:off x="347887" y="1421538"/>
              <a:ext cx="3025934" cy="3041532"/>
              <a:chOff x="3602743" y="3054752"/>
              <a:chExt cx="1828622" cy="1838048"/>
            </a:xfrm>
          </p:grpSpPr>
          <p:sp>
            <p:nvSpPr>
              <p:cNvPr id="27" name="타원 26"/>
              <p:cNvSpPr/>
              <p:nvPr/>
            </p:nvSpPr>
            <p:spPr>
              <a:xfrm>
                <a:off x="3602743" y="3064178"/>
                <a:ext cx="1828622" cy="182862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원형 27"/>
              <p:cNvSpPr/>
              <p:nvPr/>
            </p:nvSpPr>
            <p:spPr>
              <a:xfrm>
                <a:off x="3602845" y="3054752"/>
                <a:ext cx="1828419" cy="1828419"/>
              </a:xfrm>
              <a:prstGeom prst="pie">
                <a:avLst>
                  <a:gd name="adj1" fmla="val 10797676"/>
                  <a:gd name="adj2" fmla="val 435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타원 28"/>
              <p:cNvSpPr/>
              <p:nvPr/>
            </p:nvSpPr>
            <p:spPr>
              <a:xfrm>
                <a:off x="3756021" y="3217457"/>
                <a:ext cx="1522068" cy="15220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sp>
          <p:nvSpPr>
            <p:cNvPr id="26" name="Text Box 39"/>
            <p:cNvSpPr txBox="1">
              <a:spLocks noChangeArrowheads="1"/>
            </p:cNvSpPr>
            <p:nvPr/>
          </p:nvSpPr>
          <p:spPr bwMode="auto">
            <a:xfrm>
              <a:off x="1281122" y="2971098"/>
              <a:ext cx="184896" cy="2751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 sz="1200" b="1">
                <a:solidFill>
                  <a:srgbClr val="000000"/>
                </a:solidFill>
                <a:latin typeface="Trebuchet MS" pitchFamily="34" charset="0"/>
              </a:endParaRPr>
            </a:p>
          </p:txBody>
        </p:sp>
      </p:grpSp>
      <p:grpSp>
        <p:nvGrpSpPr>
          <p:cNvPr id="30" name="그룹 58"/>
          <p:cNvGrpSpPr/>
          <p:nvPr/>
        </p:nvGrpSpPr>
        <p:grpSpPr>
          <a:xfrm>
            <a:off x="4004752" y="3212975"/>
            <a:ext cx="1247629" cy="1254060"/>
            <a:chOff x="347887" y="1421538"/>
            <a:chExt cx="3025934" cy="3041532"/>
          </a:xfrm>
        </p:grpSpPr>
        <p:grpSp>
          <p:nvGrpSpPr>
            <p:cNvPr id="31" name="그룹 93"/>
            <p:cNvGrpSpPr/>
            <p:nvPr/>
          </p:nvGrpSpPr>
          <p:grpSpPr>
            <a:xfrm>
              <a:off x="347887" y="1421538"/>
              <a:ext cx="3025934" cy="3041532"/>
              <a:chOff x="3602743" y="3054752"/>
              <a:chExt cx="1828622" cy="1838048"/>
            </a:xfrm>
          </p:grpSpPr>
          <p:sp>
            <p:nvSpPr>
              <p:cNvPr id="33" name="타원 32"/>
              <p:cNvSpPr/>
              <p:nvPr/>
            </p:nvSpPr>
            <p:spPr>
              <a:xfrm>
                <a:off x="3602743" y="3064178"/>
                <a:ext cx="1828622" cy="182862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원형 33"/>
              <p:cNvSpPr/>
              <p:nvPr/>
            </p:nvSpPr>
            <p:spPr>
              <a:xfrm>
                <a:off x="3602845" y="3054752"/>
                <a:ext cx="1828419" cy="1828419"/>
              </a:xfrm>
              <a:prstGeom prst="pie">
                <a:avLst>
                  <a:gd name="adj1" fmla="val 10797676"/>
                  <a:gd name="adj2" fmla="val 435"/>
                </a:avLst>
              </a:prstGeom>
              <a:solidFill>
                <a:srgbClr val="00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타원 34"/>
              <p:cNvSpPr/>
              <p:nvPr/>
            </p:nvSpPr>
            <p:spPr>
              <a:xfrm>
                <a:off x="3756021" y="3217457"/>
                <a:ext cx="1522068" cy="15220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sp>
          <p:nvSpPr>
            <p:cNvPr id="32" name="Text Box 39"/>
            <p:cNvSpPr txBox="1">
              <a:spLocks noChangeArrowheads="1"/>
            </p:cNvSpPr>
            <p:nvPr/>
          </p:nvSpPr>
          <p:spPr bwMode="auto">
            <a:xfrm>
              <a:off x="1281122" y="2971098"/>
              <a:ext cx="184896" cy="2751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 sz="1200" b="1">
                <a:solidFill>
                  <a:srgbClr val="000000"/>
                </a:solidFill>
                <a:latin typeface="Trebuchet MS" pitchFamily="34" charset="0"/>
              </a:endParaRPr>
            </a:p>
          </p:txBody>
        </p:sp>
      </p:grpSp>
      <p:grpSp>
        <p:nvGrpSpPr>
          <p:cNvPr id="36" name="그룹 59"/>
          <p:cNvGrpSpPr/>
          <p:nvPr/>
        </p:nvGrpSpPr>
        <p:grpSpPr>
          <a:xfrm>
            <a:off x="5354276" y="3212975"/>
            <a:ext cx="1247629" cy="1254060"/>
            <a:chOff x="347887" y="1421538"/>
            <a:chExt cx="3025934" cy="3041532"/>
          </a:xfrm>
        </p:grpSpPr>
        <p:grpSp>
          <p:nvGrpSpPr>
            <p:cNvPr id="37" name="그룹 88"/>
            <p:cNvGrpSpPr/>
            <p:nvPr/>
          </p:nvGrpSpPr>
          <p:grpSpPr>
            <a:xfrm>
              <a:off x="347887" y="1421538"/>
              <a:ext cx="3025934" cy="3041532"/>
              <a:chOff x="3602743" y="3054752"/>
              <a:chExt cx="1828622" cy="1838048"/>
            </a:xfrm>
          </p:grpSpPr>
          <p:sp>
            <p:nvSpPr>
              <p:cNvPr id="39" name="타원 38"/>
              <p:cNvSpPr/>
              <p:nvPr/>
            </p:nvSpPr>
            <p:spPr>
              <a:xfrm>
                <a:off x="3602743" y="3064178"/>
                <a:ext cx="1828622" cy="182862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원형 39"/>
              <p:cNvSpPr/>
              <p:nvPr/>
            </p:nvSpPr>
            <p:spPr>
              <a:xfrm>
                <a:off x="3602845" y="3054752"/>
                <a:ext cx="1828419" cy="1828419"/>
              </a:xfrm>
              <a:prstGeom prst="pie">
                <a:avLst>
                  <a:gd name="adj1" fmla="val 10797676"/>
                  <a:gd name="adj2" fmla="val 435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1" name="타원 40"/>
              <p:cNvSpPr/>
              <p:nvPr/>
            </p:nvSpPr>
            <p:spPr>
              <a:xfrm>
                <a:off x="3756021" y="3217457"/>
                <a:ext cx="1522068" cy="15220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sp>
          <p:nvSpPr>
            <p:cNvPr id="38" name="Text Box 39"/>
            <p:cNvSpPr txBox="1">
              <a:spLocks noChangeArrowheads="1"/>
            </p:cNvSpPr>
            <p:nvPr/>
          </p:nvSpPr>
          <p:spPr bwMode="auto">
            <a:xfrm>
              <a:off x="1281122" y="2971098"/>
              <a:ext cx="184896" cy="2751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 sz="1200" b="1">
                <a:solidFill>
                  <a:srgbClr val="000000"/>
                </a:solidFill>
                <a:latin typeface="Trebuchet MS" pitchFamily="34" charset="0"/>
              </a:endParaRPr>
            </a:p>
          </p:txBody>
        </p:sp>
      </p:grpSp>
      <p:grpSp>
        <p:nvGrpSpPr>
          <p:cNvPr id="42" name="그룹 66"/>
          <p:cNvGrpSpPr/>
          <p:nvPr/>
        </p:nvGrpSpPr>
        <p:grpSpPr>
          <a:xfrm rot="5400000">
            <a:off x="1785500" y="4491117"/>
            <a:ext cx="288032" cy="432048"/>
            <a:chOff x="-1980728" y="1700808"/>
            <a:chExt cx="576064" cy="864096"/>
          </a:xfrm>
          <a:solidFill>
            <a:schemeClr val="bg1">
              <a:lumMod val="85000"/>
            </a:schemeClr>
          </a:solidFill>
        </p:grpSpPr>
        <p:sp>
          <p:nvSpPr>
            <p:cNvPr id="43" name="갈매기형 수장 42"/>
            <p:cNvSpPr/>
            <p:nvPr/>
          </p:nvSpPr>
          <p:spPr>
            <a:xfrm>
              <a:off x="-1980728" y="1700808"/>
              <a:ext cx="360040" cy="864096"/>
            </a:xfrm>
            <a:prstGeom prst="chevron">
              <a:avLst>
                <a:gd name="adj" fmla="val 632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4" name="갈매기형 수장 43"/>
            <p:cNvSpPr/>
            <p:nvPr/>
          </p:nvSpPr>
          <p:spPr>
            <a:xfrm>
              <a:off x="-1764704" y="1700808"/>
              <a:ext cx="360040" cy="864096"/>
            </a:xfrm>
            <a:prstGeom prst="chevron">
              <a:avLst>
                <a:gd name="adj" fmla="val 632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45" name="그룹 67"/>
          <p:cNvGrpSpPr/>
          <p:nvPr/>
        </p:nvGrpSpPr>
        <p:grpSpPr>
          <a:xfrm rot="5400000">
            <a:off x="3135025" y="4491117"/>
            <a:ext cx="288032" cy="432048"/>
            <a:chOff x="-1980728" y="1700808"/>
            <a:chExt cx="576064" cy="864096"/>
          </a:xfrm>
          <a:solidFill>
            <a:schemeClr val="bg1">
              <a:lumMod val="85000"/>
            </a:schemeClr>
          </a:solidFill>
        </p:grpSpPr>
        <p:sp>
          <p:nvSpPr>
            <p:cNvPr id="46" name="갈매기형 수장 45"/>
            <p:cNvSpPr/>
            <p:nvPr/>
          </p:nvSpPr>
          <p:spPr>
            <a:xfrm>
              <a:off x="-1980728" y="1700808"/>
              <a:ext cx="360040" cy="864096"/>
            </a:xfrm>
            <a:prstGeom prst="chevron">
              <a:avLst>
                <a:gd name="adj" fmla="val 632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47" name="갈매기형 수장 46"/>
            <p:cNvSpPr/>
            <p:nvPr/>
          </p:nvSpPr>
          <p:spPr>
            <a:xfrm>
              <a:off x="-1764704" y="1700808"/>
              <a:ext cx="360040" cy="864096"/>
            </a:xfrm>
            <a:prstGeom prst="chevron">
              <a:avLst>
                <a:gd name="adj" fmla="val 632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48" name="그룹 68"/>
          <p:cNvGrpSpPr/>
          <p:nvPr/>
        </p:nvGrpSpPr>
        <p:grpSpPr>
          <a:xfrm rot="5400000">
            <a:off x="4484550" y="4491117"/>
            <a:ext cx="288032" cy="432048"/>
            <a:chOff x="-1980728" y="1700808"/>
            <a:chExt cx="576064" cy="864096"/>
          </a:xfrm>
          <a:solidFill>
            <a:schemeClr val="bg1">
              <a:lumMod val="85000"/>
            </a:schemeClr>
          </a:solidFill>
        </p:grpSpPr>
        <p:sp>
          <p:nvSpPr>
            <p:cNvPr id="49" name="갈매기형 수장 48"/>
            <p:cNvSpPr/>
            <p:nvPr/>
          </p:nvSpPr>
          <p:spPr>
            <a:xfrm>
              <a:off x="-1980728" y="1700808"/>
              <a:ext cx="360040" cy="864096"/>
            </a:xfrm>
            <a:prstGeom prst="chevron">
              <a:avLst>
                <a:gd name="adj" fmla="val 632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0" name="갈매기형 수장 49"/>
            <p:cNvSpPr/>
            <p:nvPr/>
          </p:nvSpPr>
          <p:spPr>
            <a:xfrm>
              <a:off x="-1764704" y="1700808"/>
              <a:ext cx="360040" cy="864096"/>
            </a:xfrm>
            <a:prstGeom prst="chevron">
              <a:avLst>
                <a:gd name="adj" fmla="val 632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grpSp>
        <p:nvGrpSpPr>
          <p:cNvPr id="51" name="그룹 69"/>
          <p:cNvGrpSpPr/>
          <p:nvPr/>
        </p:nvGrpSpPr>
        <p:grpSpPr>
          <a:xfrm rot="5400000">
            <a:off x="5834074" y="4491117"/>
            <a:ext cx="288032" cy="432048"/>
            <a:chOff x="-1980728" y="1700808"/>
            <a:chExt cx="576064" cy="864096"/>
          </a:xfrm>
          <a:solidFill>
            <a:schemeClr val="bg1">
              <a:lumMod val="85000"/>
            </a:schemeClr>
          </a:solidFill>
        </p:grpSpPr>
        <p:sp>
          <p:nvSpPr>
            <p:cNvPr id="52" name="갈매기형 수장 51"/>
            <p:cNvSpPr/>
            <p:nvPr/>
          </p:nvSpPr>
          <p:spPr>
            <a:xfrm>
              <a:off x="-1980728" y="1700808"/>
              <a:ext cx="360040" cy="864096"/>
            </a:xfrm>
            <a:prstGeom prst="chevron">
              <a:avLst>
                <a:gd name="adj" fmla="val 632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53" name="갈매기형 수장 52"/>
            <p:cNvSpPr/>
            <p:nvPr/>
          </p:nvSpPr>
          <p:spPr>
            <a:xfrm>
              <a:off x="-1764704" y="1700808"/>
              <a:ext cx="360040" cy="864096"/>
            </a:xfrm>
            <a:prstGeom prst="chevron">
              <a:avLst>
                <a:gd name="adj" fmla="val 632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54" name="TextBox 182"/>
          <p:cNvSpPr txBox="1"/>
          <p:nvPr/>
        </p:nvSpPr>
        <p:spPr>
          <a:xfrm>
            <a:off x="1445011" y="3680186"/>
            <a:ext cx="954098" cy="33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>
            <a:bevelT/>
          </a:sp3d>
        </p:spPr>
        <p:txBody>
          <a:bodyPr wrap="square" lIns="91424" tIns="45712" rIns="91424" bIns="45712" anchor="ctr">
            <a:spAutoFit/>
            <a:sp3d prstMaterial="softEdge">
              <a:bevelT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4762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Arial" pitchFamily="34" charset="0"/>
                <a:cs typeface="Arial" pitchFamily="34" charset="0"/>
              </a:rPr>
              <a:t>Sensor</a:t>
            </a:r>
            <a:endParaRPr lang="ko-KR" altLang="en-US" sz="1600" dirty="0">
              <a:solidFill>
                <a:schemeClr val="tx1">
                  <a:lumMod val="75000"/>
                  <a:lumOff val="25000"/>
                  <a:alpha val="99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TextBox 182"/>
          <p:cNvSpPr txBox="1"/>
          <p:nvPr/>
        </p:nvSpPr>
        <p:spPr>
          <a:xfrm>
            <a:off x="2788036" y="3680186"/>
            <a:ext cx="954098" cy="33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>
            <a:bevelT/>
          </a:sp3d>
        </p:spPr>
        <p:txBody>
          <a:bodyPr wrap="square" lIns="91424" tIns="45712" rIns="91424" bIns="45712" anchor="ctr">
            <a:spAutoFit/>
            <a:sp3d prstMaterial="softEdge">
              <a:bevelT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4762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Arial" pitchFamily="34" charset="0"/>
                <a:cs typeface="Arial" pitchFamily="34" charset="0"/>
              </a:rPr>
              <a:t>Device</a:t>
            </a:r>
            <a:endParaRPr lang="ko-KR" altLang="en-US" sz="1600" dirty="0">
              <a:solidFill>
                <a:schemeClr val="tx1">
                  <a:lumMod val="75000"/>
                  <a:lumOff val="25000"/>
                  <a:alpha val="99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extBox 182"/>
          <p:cNvSpPr txBox="1"/>
          <p:nvPr/>
        </p:nvSpPr>
        <p:spPr>
          <a:xfrm>
            <a:off x="4140586" y="3557076"/>
            <a:ext cx="954098" cy="584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>
            <a:bevelT/>
          </a:sp3d>
        </p:spPr>
        <p:txBody>
          <a:bodyPr wrap="square" lIns="91424" tIns="45712" rIns="91424" bIns="45712" anchor="ctr">
            <a:spAutoFit/>
            <a:sp3d prstMaterial="softEdge">
              <a:bevelT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4762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Arial" pitchFamily="34" charset="0"/>
                <a:cs typeface="Arial" pitchFamily="34" charset="0"/>
              </a:rPr>
              <a:t>Network</a:t>
            </a:r>
          </a:p>
          <a:p>
            <a:pPr marL="0" lvl="1" indent="4762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Arial" pitchFamily="34" charset="0"/>
                <a:cs typeface="Arial" pitchFamily="34" charset="0"/>
              </a:rPr>
              <a:t>Security</a:t>
            </a:r>
            <a:endParaRPr lang="ko-KR" altLang="en-US" sz="1600" dirty="0">
              <a:solidFill>
                <a:schemeClr val="tx1">
                  <a:lumMod val="75000"/>
                  <a:lumOff val="25000"/>
                  <a:alpha val="99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TextBox 182"/>
          <p:cNvSpPr txBox="1"/>
          <p:nvPr/>
        </p:nvSpPr>
        <p:spPr>
          <a:xfrm>
            <a:off x="5362424" y="3680186"/>
            <a:ext cx="1225206" cy="33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>
            <a:bevelT/>
          </a:sp3d>
        </p:spPr>
        <p:txBody>
          <a:bodyPr wrap="square" lIns="91424" tIns="45712" rIns="91424" bIns="45712" anchor="ctr">
            <a:spAutoFit/>
            <a:sp3d prstMaterial="softEdge">
              <a:bevelT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4762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Arial" pitchFamily="34" charset="0"/>
                <a:cs typeface="Arial" pitchFamily="34" charset="0"/>
              </a:rPr>
              <a:t>Standards</a:t>
            </a:r>
            <a:endParaRPr lang="ko-KR" altLang="en-US" sz="1600" dirty="0">
              <a:solidFill>
                <a:schemeClr val="tx1">
                  <a:lumMod val="75000"/>
                  <a:lumOff val="25000"/>
                  <a:alpha val="99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342464" y="4869160"/>
            <a:ext cx="1151768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08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Arial" pitchFamily="34" charset="0"/>
                <a:cs typeface="Arial" pitchFamily="34" charset="0"/>
              </a:rPr>
              <a:t>고성능화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  <a:alpha val="99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171450" indent="-108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Arial" pitchFamily="34" charset="0"/>
                <a:cs typeface="Arial" pitchFamily="34" charset="0"/>
              </a:rPr>
              <a:t>소형화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  <a:alpha val="99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171450" indent="-108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Arial" pitchFamily="34" charset="0"/>
                <a:cs typeface="Arial" pitchFamily="34" charset="0"/>
              </a:rPr>
              <a:t>다기능화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  <a:alpha val="99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171450" indent="-108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Arial" pitchFamily="34" charset="0"/>
                <a:cs typeface="Arial" pitchFamily="34" charset="0"/>
              </a:rPr>
              <a:t>저전력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Arial" pitchFamily="34" charset="0"/>
                <a:cs typeface="Arial" pitchFamily="34" charset="0"/>
              </a:rPr>
              <a:t>화</a:t>
            </a:r>
            <a:endParaRPr lang="en-US" altLang="ko-KR" sz="1200" dirty="0">
              <a:solidFill>
                <a:schemeClr val="tx1">
                  <a:lumMod val="75000"/>
                  <a:lumOff val="25000"/>
                  <a:alpha val="99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714064" y="4869160"/>
            <a:ext cx="1151768" cy="6121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08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Arial" pitchFamily="34" charset="0"/>
                <a:cs typeface="Arial" pitchFamily="34" charset="0"/>
              </a:rPr>
              <a:t>OPEN H/W</a:t>
            </a:r>
          </a:p>
          <a:p>
            <a:pPr marL="171450" indent="-108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Arial" pitchFamily="34" charset="0"/>
                <a:cs typeface="Arial" pitchFamily="34" charset="0"/>
              </a:rPr>
              <a:t>OPEN S/W</a:t>
            </a:r>
            <a:endParaRPr lang="en-US" altLang="ko-KR" sz="1200" dirty="0">
              <a:solidFill>
                <a:schemeClr val="tx1">
                  <a:lumMod val="75000"/>
                  <a:lumOff val="25000"/>
                  <a:alpha val="99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044499" y="4869160"/>
            <a:ext cx="1546675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08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Arial" pitchFamily="34" charset="0"/>
                <a:cs typeface="Arial" pitchFamily="34" charset="0"/>
              </a:rPr>
              <a:t>저전력화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  <a:alpha val="99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171450" indent="-108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Arial" pitchFamily="34" charset="0"/>
                <a:cs typeface="Arial" pitchFamily="34" charset="0"/>
              </a:rPr>
              <a:t>장거리 통신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  <a:alpha val="99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171450" indent="-108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Arial" pitchFamily="34" charset="0"/>
                <a:cs typeface="Arial" pitchFamily="34" charset="0"/>
              </a:rPr>
              <a:t>낮은 비용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  <a:alpha val="99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171450" indent="-108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Arial" pitchFamily="34" charset="0"/>
                <a:cs typeface="Arial" pitchFamily="34" charset="0"/>
              </a:rPr>
              <a:t>안정성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Arial" pitchFamily="34" charset="0"/>
                <a:cs typeface="Arial" pitchFamily="34" charset="0"/>
              </a:rPr>
              <a:t>보안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  <a:alpha val="99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416100" y="4869160"/>
            <a:ext cx="1151768" cy="8888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08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Arial" pitchFamily="34" charset="0"/>
                <a:cs typeface="Arial" pitchFamily="34" charset="0"/>
              </a:rPr>
              <a:t>공유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  <a:alpha val="99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171450" indent="-108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Arial" pitchFamily="34" charset="0"/>
                <a:cs typeface="Arial" pitchFamily="34" charset="0"/>
              </a:rPr>
              <a:t>안정적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  <a:alpha val="99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171450" indent="-108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Arial" pitchFamily="34" charset="0"/>
                <a:cs typeface="Arial" pitchFamily="34" charset="0"/>
              </a:rPr>
              <a:t>표준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Arial" pitchFamily="34" charset="0"/>
                <a:cs typeface="Arial" pitchFamily="34" charset="0"/>
              </a:rPr>
              <a:t>화</a:t>
            </a:r>
            <a:endParaRPr lang="en-US" altLang="ko-KR" sz="1200" dirty="0">
              <a:solidFill>
                <a:schemeClr val="tx1">
                  <a:lumMod val="75000"/>
                  <a:lumOff val="25000"/>
                  <a:alpha val="99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2" name="그룹 59"/>
          <p:cNvGrpSpPr/>
          <p:nvPr/>
        </p:nvGrpSpPr>
        <p:grpSpPr>
          <a:xfrm>
            <a:off x="6708747" y="3212975"/>
            <a:ext cx="1247629" cy="1254060"/>
            <a:chOff x="347887" y="1421538"/>
            <a:chExt cx="3025934" cy="3041532"/>
          </a:xfrm>
        </p:grpSpPr>
        <p:grpSp>
          <p:nvGrpSpPr>
            <p:cNvPr id="63" name="그룹 88"/>
            <p:cNvGrpSpPr/>
            <p:nvPr/>
          </p:nvGrpSpPr>
          <p:grpSpPr>
            <a:xfrm>
              <a:off x="347887" y="1421538"/>
              <a:ext cx="3025934" cy="3041532"/>
              <a:chOff x="3602743" y="3054752"/>
              <a:chExt cx="1828622" cy="1838048"/>
            </a:xfrm>
          </p:grpSpPr>
          <p:sp>
            <p:nvSpPr>
              <p:cNvPr id="65" name="타원 64"/>
              <p:cNvSpPr/>
              <p:nvPr/>
            </p:nvSpPr>
            <p:spPr>
              <a:xfrm>
                <a:off x="3602743" y="3064178"/>
                <a:ext cx="1828622" cy="1828622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원형 65"/>
              <p:cNvSpPr/>
              <p:nvPr/>
            </p:nvSpPr>
            <p:spPr>
              <a:xfrm>
                <a:off x="3602845" y="3054752"/>
                <a:ext cx="1828419" cy="1828419"/>
              </a:xfrm>
              <a:prstGeom prst="pie">
                <a:avLst>
                  <a:gd name="adj1" fmla="val 10797676"/>
                  <a:gd name="adj2" fmla="val 435"/>
                </a:avLst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7" name="타원 66"/>
              <p:cNvSpPr/>
              <p:nvPr/>
            </p:nvSpPr>
            <p:spPr>
              <a:xfrm>
                <a:off x="3756021" y="3217457"/>
                <a:ext cx="1522068" cy="152206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  <p:sp>
          <p:nvSpPr>
            <p:cNvPr id="64" name="Text Box 39"/>
            <p:cNvSpPr txBox="1">
              <a:spLocks noChangeArrowheads="1"/>
            </p:cNvSpPr>
            <p:nvPr/>
          </p:nvSpPr>
          <p:spPr bwMode="auto">
            <a:xfrm>
              <a:off x="1281122" y="2971098"/>
              <a:ext cx="184896" cy="2751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ko-KR" sz="1200" b="1">
                <a:solidFill>
                  <a:srgbClr val="000000"/>
                </a:solidFill>
                <a:latin typeface="Trebuchet MS" pitchFamily="34" charset="0"/>
              </a:endParaRPr>
            </a:p>
          </p:txBody>
        </p:sp>
      </p:grpSp>
      <p:grpSp>
        <p:nvGrpSpPr>
          <p:cNvPr id="68" name="그룹 69"/>
          <p:cNvGrpSpPr/>
          <p:nvPr/>
        </p:nvGrpSpPr>
        <p:grpSpPr>
          <a:xfrm rot="5400000">
            <a:off x="7188545" y="4491117"/>
            <a:ext cx="288032" cy="432048"/>
            <a:chOff x="-1980728" y="1700808"/>
            <a:chExt cx="576064" cy="864096"/>
          </a:xfrm>
          <a:solidFill>
            <a:schemeClr val="bg1">
              <a:lumMod val="85000"/>
            </a:schemeClr>
          </a:solidFill>
        </p:grpSpPr>
        <p:sp>
          <p:nvSpPr>
            <p:cNvPr id="69" name="갈매기형 수장 68"/>
            <p:cNvSpPr/>
            <p:nvPr/>
          </p:nvSpPr>
          <p:spPr>
            <a:xfrm>
              <a:off x="-1980728" y="1700808"/>
              <a:ext cx="360040" cy="864096"/>
            </a:xfrm>
            <a:prstGeom prst="chevron">
              <a:avLst>
                <a:gd name="adj" fmla="val 632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70" name="갈매기형 수장 69"/>
            <p:cNvSpPr/>
            <p:nvPr/>
          </p:nvSpPr>
          <p:spPr>
            <a:xfrm>
              <a:off x="-1764704" y="1700808"/>
              <a:ext cx="360040" cy="864096"/>
            </a:xfrm>
            <a:prstGeom prst="chevron">
              <a:avLst>
                <a:gd name="adj" fmla="val 632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71" name="TextBox 182"/>
          <p:cNvSpPr txBox="1"/>
          <p:nvPr/>
        </p:nvSpPr>
        <p:spPr>
          <a:xfrm>
            <a:off x="6838082" y="3680186"/>
            <a:ext cx="954098" cy="33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glow" dir="t">
              <a:rot lat="0" lon="0" rev="3600000"/>
            </a:lightRig>
          </a:scene3d>
          <a:sp3d>
            <a:bevelT/>
          </a:sp3d>
        </p:spPr>
        <p:txBody>
          <a:bodyPr wrap="square" lIns="91424" tIns="45712" rIns="91424" bIns="45712" anchor="ctr">
            <a:spAutoFit/>
            <a:sp3d prstMaterial="softEdge">
              <a:bevelT w="0" h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4762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Arial" pitchFamily="34" charset="0"/>
                <a:cs typeface="Arial" pitchFamily="34" charset="0"/>
              </a:rPr>
              <a:t>Service</a:t>
            </a:r>
            <a:endParaRPr lang="ko-KR" altLang="en-US" sz="1600" dirty="0">
              <a:solidFill>
                <a:schemeClr val="tx1">
                  <a:lumMod val="75000"/>
                  <a:lumOff val="25000"/>
                  <a:alpha val="99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770570" y="4869160"/>
            <a:ext cx="1689861" cy="8891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08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Arial" pitchFamily="34" charset="0"/>
                <a:cs typeface="Arial" pitchFamily="34" charset="0"/>
              </a:rPr>
              <a:t>OPEN API</a:t>
            </a:r>
          </a:p>
          <a:p>
            <a:pPr marL="171450" indent="-108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Arial" pitchFamily="34" charset="0"/>
                <a:cs typeface="Arial" pitchFamily="34" charset="0"/>
              </a:rPr>
              <a:t>Cloud Service</a:t>
            </a:r>
          </a:p>
          <a:p>
            <a:pPr marL="171450" indent="-108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Arial" pitchFamily="34" charset="0"/>
                <a:cs typeface="Arial" pitchFamily="34" charset="0"/>
              </a:rPr>
              <a:t>Application</a:t>
            </a:r>
            <a:endParaRPr lang="en-US" altLang="ko-KR" sz="1200" dirty="0">
              <a:solidFill>
                <a:schemeClr val="tx1">
                  <a:lumMod val="75000"/>
                  <a:lumOff val="25000"/>
                  <a:alpha val="99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3" name="그룹 72"/>
          <p:cNvGrpSpPr/>
          <p:nvPr/>
        </p:nvGrpSpPr>
        <p:grpSpPr>
          <a:xfrm>
            <a:off x="3552825" y="1012607"/>
            <a:ext cx="2038350" cy="2038350"/>
            <a:chOff x="908298" y="2133600"/>
            <a:chExt cx="2202954" cy="2202954"/>
          </a:xfrm>
        </p:grpSpPr>
        <p:sp>
          <p:nvSpPr>
            <p:cNvPr id="74" name="도넛 73"/>
            <p:cNvSpPr/>
            <p:nvPr/>
          </p:nvSpPr>
          <p:spPr>
            <a:xfrm>
              <a:off x="908298" y="2133600"/>
              <a:ext cx="2202954" cy="2202954"/>
            </a:xfrm>
            <a:prstGeom prst="donut">
              <a:avLst>
                <a:gd name="adj" fmla="val 2135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막힌 원호 74"/>
            <p:cNvSpPr/>
            <p:nvPr/>
          </p:nvSpPr>
          <p:spPr>
            <a:xfrm rot="13706894">
              <a:off x="1013073" y="2238375"/>
              <a:ext cx="1993405" cy="1993405"/>
            </a:xfrm>
            <a:prstGeom prst="blockArc">
              <a:avLst>
                <a:gd name="adj1" fmla="val 7789201"/>
                <a:gd name="adj2" fmla="val 21575140"/>
                <a:gd name="adj3" fmla="val 1223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막힌 원호 75"/>
            <p:cNvSpPr/>
            <p:nvPr/>
          </p:nvSpPr>
          <p:spPr>
            <a:xfrm>
              <a:off x="1013073" y="2238375"/>
              <a:ext cx="1993405" cy="1993405"/>
            </a:xfrm>
            <a:prstGeom prst="blockArc">
              <a:avLst>
                <a:gd name="adj1" fmla="val 10779511"/>
                <a:gd name="adj2" fmla="val 21575140"/>
                <a:gd name="adj3" fmla="val 12234"/>
              </a:avLst>
            </a:prstGeom>
            <a:solidFill>
              <a:srgbClr val="9C14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77" name="직사각형 76"/>
          <p:cNvSpPr/>
          <p:nvPr/>
        </p:nvSpPr>
        <p:spPr>
          <a:xfrm>
            <a:off x="3839458" y="1660679"/>
            <a:ext cx="146508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6400"/>
                    </a:gs>
                    <a:gs pos="100000">
                      <a:srgbClr val="FFC800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646464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200" b="1" dirty="0" smtClean="0">
                <a:solidFill>
                  <a:srgbClr val="C00000"/>
                </a:solidFill>
                <a:latin typeface="Arial" pitchFamily="34" charset="0"/>
                <a:ea typeface="HY헤드라인M" pitchFamily="18" charset="-127"/>
                <a:cs typeface="Arial" pitchFamily="34" charset="0"/>
              </a:rPr>
              <a:t>IoT</a:t>
            </a:r>
            <a:endParaRPr lang="ko-KR" altLang="ko-KR" sz="4200" b="1" dirty="0">
              <a:solidFill>
                <a:srgbClr val="C00000"/>
              </a:solidFill>
              <a:latin typeface="Arial" pitchFamily="34" charset="0"/>
              <a:ea typeface="HY헤드라인M" pitchFamily="18" charset="-127"/>
              <a:cs typeface="Arial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07771" y="794"/>
            <a:ext cx="341952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사물인터넷 핵심 기술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78226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직사각형 77"/>
          <p:cNvSpPr/>
          <p:nvPr/>
        </p:nvSpPr>
        <p:spPr>
          <a:xfrm flipH="1">
            <a:off x="396872" y="1564480"/>
            <a:ext cx="1970087" cy="769161"/>
          </a:xfrm>
          <a:prstGeom prst="rect">
            <a:avLst/>
          </a:prstGeom>
          <a:solidFill>
            <a:schemeClr val="bg1">
              <a:alpha val="70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반도체</a:t>
            </a:r>
            <a:endParaRPr kumimoji="0"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86" name="직사각형 85"/>
          <p:cNvSpPr/>
          <p:nvPr/>
        </p:nvSpPr>
        <p:spPr>
          <a:xfrm flipH="1">
            <a:off x="396874" y="3789040"/>
            <a:ext cx="4044950" cy="2289018"/>
          </a:xfrm>
          <a:prstGeom prst="rect">
            <a:avLst/>
          </a:prstGeom>
          <a:solidFill>
            <a:srgbClr val="9DD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87" name="직사각형 86"/>
          <p:cNvSpPr/>
          <p:nvPr/>
        </p:nvSpPr>
        <p:spPr>
          <a:xfrm flipH="1">
            <a:off x="396874" y="3451531"/>
            <a:ext cx="4057650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90" name="직사각형 284"/>
          <p:cNvSpPr>
            <a:spLocks noChangeArrowheads="1"/>
          </p:cNvSpPr>
          <p:nvPr/>
        </p:nvSpPr>
        <p:spPr bwMode="auto">
          <a:xfrm>
            <a:off x="404812" y="2568079"/>
            <a:ext cx="19558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400" b="1" kern="0" dirty="0" smtClean="0">
                <a:solidFill>
                  <a:srgbClr val="95C921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무선송수신칩</a:t>
            </a:r>
            <a:r>
              <a:rPr kumimoji="0" lang="en-US" altLang="ko-KR" sz="1400" b="1" kern="0" dirty="0" smtClean="0">
                <a:solidFill>
                  <a:srgbClr val="95C921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/MCU</a:t>
            </a:r>
            <a:endParaRPr kumimoji="0" lang="ja-JP" altLang="en-US" sz="1400" b="1" kern="0" dirty="0">
              <a:solidFill>
                <a:srgbClr val="95C921"/>
              </a:solidFill>
              <a:latin typeface="MS PGothic" panose="020B0600070205080204" pitchFamily="34" charset="-128"/>
              <a:ea typeface="MS PGothic" panose="020B0600070205080204" pitchFamily="34" charset="-128"/>
              <a:cs typeface="Arial" pitchFamily="34" charset="0"/>
            </a:endParaRPr>
          </a:p>
        </p:txBody>
      </p:sp>
      <p:cxnSp>
        <p:nvCxnSpPr>
          <p:cNvPr id="91" name="직선 연결선 90"/>
          <p:cNvCxnSpPr/>
          <p:nvPr/>
        </p:nvCxnSpPr>
        <p:spPr>
          <a:xfrm>
            <a:off x="401637" y="2428379"/>
            <a:ext cx="1962150" cy="0"/>
          </a:xfrm>
          <a:prstGeom prst="line">
            <a:avLst/>
          </a:prstGeom>
          <a:ln w="6350">
            <a:solidFill>
              <a:srgbClr val="9DD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401637" y="2996704"/>
            <a:ext cx="1962150" cy="0"/>
          </a:xfrm>
          <a:prstGeom prst="line">
            <a:avLst/>
          </a:prstGeom>
          <a:ln w="6350">
            <a:solidFill>
              <a:srgbClr val="9DD3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직사각형 93"/>
          <p:cNvSpPr/>
          <p:nvPr/>
        </p:nvSpPr>
        <p:spPr>
          <a:xfrm flipH="1">
            <a:off x="396875" y="1564479"/>
            <a:ext cx="1970087" cy="46037"/>
          </a:xfrm>
          <a:prstGeom prst="rect">
            <a:avLst/>
          </a:prstGeom>
          <a:solidFill>
            <a:srgbClr val="9DD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320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95" name="직사각형 94"/>
          <p:cNvSpPr/>
          <p:nvPr/>
        </p:nvSpPr>
        <p:spPr>
          <a:xfrm flipH="1">
            <a:off x="2489199" y="1564480"/>
            <a:ext cx="1970087" cy="769162"/>
          </a:xfrm>
          <a:prstGeom prst="rect">
            <a:avLst/>
          </a:prstGeom>
          <a:solidFill>
            <a:schemeClr val="bg1">
              <a:alpha val="70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센서</a:t>
            </a:r>
            <a:endParaRPr kumimoji="0"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00" name="직사각형 314"/>
          <p:cNvSpPr>
            <a:spLocks noChangeArrowheads="1"/>
          </p:cNvSpPr>
          <p:nvPr/>
        </p:nvSpPr>
        <p:spPr bwMode="auto">
          <a:xfrm>
            <a:off x="2487612" y="2568079"/>
            <a:ext cx="19542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1400" b="1" kern="0" dirty="0" smtClean="0">
                <a:solidFill>
                  <a:srgbClr val="61757C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센서</a:t>
            </a:r>
            <a:endParaRPr kumimoji="0" lang="ja-JP" altLang="en-US" sz="1400" b="1" kern="0" dirty="0">
              <a:solidFill>
                <a:srgbClr val="61757C"/>
              </a:solidFill>
              <a:latin typeface="MS PGothic" panose="020B0600070205080204" pitchFamily="34" charset="-128"/>
              <a:ea typeface="MS PGothic" panose="020B0600070205080204" pitchFamily="34" charset="-128"/>
              <a:cs typeface="Arial" pitchFamily="34" charset="0"/>
            </a:endParaRPr>
          </a:p>
        </p:txBody>
      </p:sp>
      <p:cxnSp>
        <p:nvCxnSpPr>
          <p:cNvPr id="101" name="직선 연결선 100"/>
          <p:cNvCxnSpPr/>
          <p:nvPr/>
        </p:nvCxnSpPr>
        <p:spPr>
          <a:xfrm>
            <a:off x="2492375" y="2428379"/>
            <a:ext cx="1962150" cy="0"/>
          </a:xfrm>
          <a:prstGeom prst="line">
            <a:avLst/>
          </a:prstGeom>
          <a:ln w="6350">
            <a:solidFill>
              <a:srgbClr val="6175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2492375" y="2996704"/>
            <a:ext cx="1962150" cy="0"/>
          </a:xfrm>
          <a:prstGeom prst="line">
            <a:avLst/>
          </a:prstGeom>
          <a:ln w="6350">
            <a:solidFill>
              <a:srgbClr val="6175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/>
          <p:cNvSpPr/>
          <p:nvPr/>
        </p:nvSpPr>
        <p:spPr>
          <a:xfrm flipH="1">
            <a:off x="2489200" y="1564479"/>
            <a:ext cx="1970087" cy="46037"/>
          </a:xfrm>
          <a:prstGeom prst="rect">
            <a:avLst/>
          </a:prstGeom>
          <a:solidFill>
            <a:srgbClr val="617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320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08" name="직사각형 107"/>
          <p:cNvSpPr/>
          <p:nvPr/>
        </p:nvSpPr>
        <p:spPr>
          <a:xfrm flipH="1">
            <a:off x="4571999" y="1564480"/>
            <a:ext cx="1970087" cy="769162"/>
          </a:xfrm>
          <a:prstGeom prst="rect">
            <a:avLst/>
          </a:prstGeom>
          <a:solidFill>
            <a:schemeClr val="bg1">
              <a:alpha val="70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통신</a:t>
            </a:r>
            <a:r>
              <a:rPr lang="en-US" altLang="ko-KR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ko-KR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모듈</a:t>
            </a:r>
            <a:endParaRPr kumimoji="0"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09" name="직사각형 108"/>
          <p:cNvSpPr/>
          <p:nvPr/>
        </p:nvSpPr>
        <p:spPr>
          <a:xfrm flipH="1">
            <a:off x="4571999" y="3789040"/>
            <a:ext cx="4030662" cy="22890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13" name="직사각형 330"/>
          <p:cNvSpPr>
            <a:spLocks noChangeArrowheads="1"/>
          </p:cNvSpPr>
          <p:nvPr/>
        </p:nvSpPr>
        <p:spPr bwMode="auto">
          <a:xfrm>
            <a:off x="4570412" y="2568079"/>
            <a:ext cx="19542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400" b="1" kern="0" dirty="0" smtClean="0">
                <a:solidFill>
                  <a:srgbClr val="00B0F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유무선 통신</a:t>
            </a:r>
            <a:r>
              <a:rPr kumimoji="0" lang="en-US" altLang="ja-JP" sz="1400" b="1" kern="0" dirty="0" smtClean="0">
                <a:solidFill>
                  <a:srgbClr val="00B0F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 </a:t>
            </a:r>
            <a:r>
              <a:rPr kumimoji="0" lang="ko-KR" altLang="en-US" sz="1400" b="1" kern="0" dirty="0" smtClean="0">
                <a:solidFill>
                  <a:srgbClr val="00B0F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모듈</a:t>
            </a:r>
            <a:endParaRPr kumimoji="0" lang="ja-JP" altLang="en-US" sz="1400" b="1" kern="0" dirty="0">
              <a:solidFill>
                <a:srgbClr val="00B0F0"/>
              </a:solidFill>
              <a:latin typeface="MS PGothic" panose="020B0600070205080204" pitchFamily="34" charset="-128"/>
              <a:ea typeface="MS PGothic" panose="020B0600070205080204" pitchFamily="34" charset="-128"/>
              <a:cs typeface="Arial" pitchFamily="34" charset="0"/>
            </a:endParaRPr>
          </a:p>
        </p:txBody>
      </p:sp>
      <p:cxnSp>
        <p:nvCxnSpPr>
          <p:cNvPr id="114" name="직선 연결선 113"/>
          <p:cNvCxnSpPr/>
          <p:nvPr/>
        </p:nvCxnSpPr>
        <p:spPr>
          <a:xfrm>
            <a:off x="4575175" y="2428379"/>
            <a:ext cx="1962150" cy="0"/>
          </a:xfrm>
          <a:prstGeom prst="line">
            <a:avLst/>
          </a:prstGeom>
          <a:ln w="63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>
            <a:off x="4575175" y="2996704"/>
            <a:ext cx="1962150" cy="0"/>
          </a:xfrm>
          <a:prstGeom prst="line">
            <a:avLst/>
          </a:prstGeom>
          <a:ln w="63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 flipH="1">
            <a:off x="4572000" y="1564479"/>
            <a:ext cx="1970087" cy="4603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320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19" name="직사각형 118"/>
          <p:cNvSpPr/>
          <p:nvPr/>
        </p:nvSpPr>
        <p:spPr>
          <a:xfrm flipH="1">
            <a:off x="6635749" y="1564480"/>
            <a:ext cx="1970087" cy="769162"/>
          </a:xfrm>
          <a:prstGeom prst="rect">
            <a:avLst/>
          </a:prstGeom>
          <a:solidFill>
            <a:schemeClr val="bg1">
              <a:alpha val="70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단말기</a:t>
            </a:r>
            <a:endParaRPr kumimoji="0"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24" name="직사각형 347"/>
          <p:cNvSpPr>
            <a:spLocks noChangeArrowheads="1"/>
          </p:cNvSpPr>
          <p:nvPr/>
        </p:nvSpPr>
        <p:spPr bwMode="auto">
          <a:xfrm>
            <a:off x="6651625" y="2568079"/>
            <a:ext cx="19542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400" b="1" kern="0" dirty="0" smtClean="0">
                <a:solidFill>
                  <a:srgbClr val="2C9F9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게이트웨이</a:t>
            </a:r>
            <a:endParaRPr kumimoji="0" lang="ja-JP" altLang="en-US" sz="1400" b="1" kern="0" dirty="0">
              <a:solidFill>
                <a:srgbClr val="2C9F90"/>
              </a:solidFill>
              <a:latin typeface="MS PGothic" panose="020B0600070205080204" pitchFamily="34" charset="-128"/>
              <a:ea typeface="MS PGothic" panose="020B0600070205080204" pitchFamily="34" charset="-128"/>
              <a:cs typeface="Arial" pitchFamily="34" charset="0"/>
            </a:endParaRPr>
          </a:p>
        </p:txBody>
      </p:sp>
      <p:cxnSp>
        <p:nvCxnSpPr>
          <p:cNvPr id="125" name="직선 연결선 124"/>
          <p:cNvCxnSpPr/>
          <p:nvPr/>
        </p:nvCxnSpPr>
        <p:spPr>
          <a:xfrm>
            <a:off x="6640512" y="2428379"/>
            <a:ext cx="1962150" cy="0"/>
          </a:xfrm>
          <a:prstGeom prst="line">
            <a:avLst/>
          </a:prstGeom>
          <a:ln w="6350">
            <a:solidFill>
              <a:srgbClr val="2C9F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>
            <a:off x="6640512" y="2996704"/>
            <a:ext cx="1962150" cy="0"/>
          </a:xfrm>
          <a:prstGeom prst="line">
            <a:avLst/>
          </a:prstGeom>
          <a:ln w="6350">
            <a:solidFill>
              <a:srgbClr val="2C9F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/>
          <p:cNvSpPr/>
          <p:nvPr/>
        </p:nvSpPr>
        <p:spPr>
          <a:xfrm flipH="1">
            <a:off x="6635750" y="1564479"/>
            <a:ext cx="1970087" cy="46037"/>
          </a:xfrm>
          <a:prstGeom prst="rect">
            <a:avLst/>
          </a:prstGeom>
          <a:solidFill>
            <a:srgbClr val="2C9F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320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404811" y="3932808"/>
            <a:ext cx="402495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ja-JP" sz="1600" dirty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Qualcomm, Intel, ARM, </a:t>
            </a:r>
            <a:r>
              <a:rPr lang="en-US" altLang="ja-JP" sz="1600" dirty="0" smtClean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NXP</a:t>
            </a:r>
          </a:p>
          <a:p>
            <a:pPr lvl="0" algn="ctr">
              <a:lnSpc>
                <a:spcPct val="150000"/>
              </a:lnSpc>
            </a:pPr>
            <a:r>
              <a:rPr lang="en-US" altLang="ja-JP" sz="1600" dirty="0" smtClean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Texas Instruments</a:t>
            </a:r>
            <a:r>
              <a:rPr lang="en-US" altLang="ja-JP" sz="1600" dirty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, Infineon, </a:t>
            </a:r>
            <a:endParaRPr lang="en-US" altLang="ja-JP" sz="1600" dirty="0" smtClean="0">
              <a:solidFill>
                <a:schemeClr val="bg1"/>
              </a:solidFill>
              <a:latin typeface="MS PGothic" panose="020B0600070205080204" pitchFamily="34" charset="-128"/>
              <a:ea typeface="MS PGothic" panose="020B0600070205080204" pitchFamily="34" charset="-128"/>
              <a:cs typeface="Arial" pitchFamily="34" charset="0"/>
            </a:endParaRPr>
          </a:p>
          <a:p>
            <a:pPr lvl="0" algn="ctr">
              <a:lnSpc>
                <a:spcPct val="150000"/>
              </a:lnSpc>
            </a:pPr>
            <a:r>
              <a:rPr lang="en-US" altLang="ja-JP" sz="1600" dirty="0" smtClean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STMicroelectronics</a:t>
            </a:r>
            <a:r>
              <a:rPr lang="en-US" altLang="ja-JP" sz="1600" dirty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삼성전자</a:t>
            </a:r>
            <a:r>
              <a:rPr lang="en-US" altLang="ko-KR" sz="1600" dirty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, </a:t>
            </a:r>
            <a:r>
              <a:rPr lang="en-US" altLang="ja-JP" sz="1600" dirty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LG</a:t>
            </a:r>
            <a:r>
              <a:rPr lang="ko-KR" altLang="en-US" sz="1600" dirty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전자</a:t>
            </a:r>
            <a:r>
              <a:rPr lang="en-US" altLang="ko-KR" sz="1600" dirty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,</a:t>
            </a:r>
          </a:p>
          <a:p>
            <a:pPr lvl="0" algn="ctr">
              <a:lnSpc>
                <a:spcPct val="150000"/>
              </a:lnSpc>
            </a:pPr>
            <a:r>
              <a:rPr lang="en-US" altLang="ja-JP" sz="1600" dirty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SK</a:t>
            </a:r>
            <a:r>
              <a:rPr lang="ko-KR" altLang="en-US" sz="1600" dirty="0" err="1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하이닉스</a:t>
            </a:r>
            <a:r>
              <a:rPr lang="en-US" altLang="ko-KR" sz="1600" dirty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삼성전기</a:t>
            </a:r>
            <a:r>
              <a:rPr lang="en-US" altLang="ko-KR" sz="1600" dirty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누리텔레콤</a:t>
            </a:r>
            <a:r>
              <a:rPr lang="en-US" altLang="ko-KR" sz="1600" dirty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,</a:t>
            </a:r>
          </a:p>
          <a:p>
            <a:pPr lvl="0" algn="ctr">
              <a:lnSpc>
                <a:spcPct val="150000"/>
              </a:lnSpc>
            </a:pPr>
            <a:r>
              <a:rPr lang="en-US" altLang="ja-JP" sz="1600" dirty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LGIS, </a:t>
            </a:r>
            <a:r>
              <a:rPr lang="ko-KR" altLang="en-US" sz="1600" dirty="0" err="1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텔레칩스</a:t>
            </a:r>
            <a:r>
              <a:rPr lang="ko-KR" altLang="en-US" sz="1600" dirty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 등</a:t>
            </a:r>
            <a:endParaRPr lang="ko-KR" altLang="en-US" sz="1600" dirty="0">
              <a:solidFill>
                <a:schemeClr val="bg1"/>
              </a:solidFill>
              <a:latin typeface="MS PGothic" panose="020B0600070205080204" pitchFamily="34" charset="-128"/>
              <a:cs typeface="Arial" pitchFamily="34" charset="0"/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4685696" y="3924209"/>
            <a:ext cx="377473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err="1">
                <a:solidFill>
                  <a:schemeClr val="bg1"/>
                </a:solidFill>
              </a:rPr>
              <a:t>Cinterion</a:t>
            </a:r>
            <a:r>
              <a:rPr lang="en-US" altLang="ko-KR" sz="1600" dirty="0">
                <a:solidFill>
                  <a:schemeClr val="bg1"/>
                </a:solidFill>
              </a:rPr>
              <a:t> Wireless, </a:t>
            </a:r>
            <a:r>
              <a:rPr lang="en-US" altLang="ko-KR" sz="1600" dirty="0" err="1">
                <a:solidFill>
                  <a:schemeClr val="bg1"/>
                </a:solidFill>
              </a:rPr>
              <a:t>Telit</a:t>
            </a:r>
            <a:r>
              <a:rPr lang="en-US" altLang="ko-KR" sz="1600" dirty="0">
                <a:solidFill>
                  <a:schemeClr val="bg1"/>
                </a:solidFill>
              </a:rPr>
              <a:t>, Sierra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Wireless, E-device, </a:t>
            </a:r>
            <a:r>
              <a:rPr lang="en-US" altLang="ko-KR" sz="1600" dirty="0" err="1">
                <a:solidFill>
                  <a:schemeClr val="bg1"/>
                </a:solidFill>
              </a:rPr>
              <a:t>Telular</a:t>
            </a:r>
            <a:r>
              <a:rPr lang="en-US" altLang="ko-KR" sz="1600" dirty="0">
                <a:solidFill>
                  <a:schemeClr val="bg1"/>
                </a:solidFill>
              </a:rPr>
              <a:t>, SIMCOM,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Apple, Google, </a:t>
            </a:r>
            <a:r>
              <a:rPr lang="ko-KR" altLang="en-US" sz="1600" dirty="0">
                <a:solidFill>
                  <a:schemeClr val="bg1"/>
                </a:solidFill>
              </a:rPr>
              <a:t>삼성전자</a:t>
            </a:r>
            <a:r>
              <a:rPr lang="en-US" altLang="ko-KR" sz="1600" dirty="0">
                <a:solidFill>
                  <a:schemeClr val="bg1"/>
                </a:solidFill>
              </a:rPr>
              <a:t>, LG</a:t>
            </a:r>
            <a:r>
              <a:rPr lang="ko-KR" altLang="en-US" sz="1600" dirty="0">
                <a:solidFill>
                  <a:schemeClr val="bg1"/>
                </a:solidFill>
              </a:rPr>
              <a:t>전자</a:t>
            </a:r>
            <a:r>
              <a:rPr lang="en-US" altLang="ko-KR" sz="1600" dirty="0">
                <a:solidFill>
                  <a:schemeClr val="bg1"/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SK</a:t>
            </a:r>
            <a:r>
              <a:rPr lang="ko-KR" altLang="en-US" sz="1600" dirty="0" err="1">
                <a:solidFill>
                  <a:schemeClr val="bg1"/>
                </a:solidFill>
              </a:rPr>
              <a:t>하이닉스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삼성전기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</a:rPr>
              <a:t>누리텔레콤</a:t>
            </a:r>
            <a:r>
              <a:rPr lang="en-US" altLang="ko-KR" sz="1600" dirty="0">
                <a:solidFill>
                  <a:schemeClr val="bg1"/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LGIS, </a:t>
            </a:r>
            <a:r>
              <a:rPr lang="ko-KR" altLang="en-US" sz="1600" dirty="0" err="1">
                <a:solidFill>
                  <a:schemeClr val="bg1"/>
                </a:solidFill>
              </a:rPr>
              <a:t>텔레칩스</a:t>
            </a:r>
            <a:r>
              <a:rPr lang="ko-KR" altLang="en-US" sz="1600" dirty="0">
                <a:solidFill>
                  <a:schemeClr val="bg1"/>
                </a:solidFill>
              </a:rPr>
              <a:t> 등</a:t>
            </a:r>
            <a:endParaRPr lang="ko-KR" altLang="en-US" sz="1600" dirty="0">
              <a:solidFill>
                <a:schemeClr val="bg1"/>
              </a:solidFill>
              <a:latin typeface="MS PGothic" panose="020B0600070205080204" pitchFamily="34" charset="-128"/>
              <a:cs typeface="Arial" pitchFamily="34" charset="0"/>
            </a:endParaRPr>
          </a:p>
        </p:txBody>
      </p:sp>
      <p:sp>
        <p:nvSpPr>
          <p:cNvPr id="144" name="직사각형 284"/>
          <p:cNvSpPr>
            <a:spLocks noChangeArrowheads="1"/>
          </p:cNvSpPr>
          <p:nvPr/>
        </p:nvSpPr>
        <p:spPr bwMode="auto">
          <a:xfrm>
            <a:off x="1498925" y="3030742"/>
            <a:ext cx="19558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21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칩벤더</a:t>
            </a:r>
            <a:endParaRPr kumimoji="0" lang="ja-JP" altLang="en-US" sz="2100" kern="0" dirty="0">
              <a:solidFill>
                <a:schemeClr val="tx1">
                  <a:lumMod val="50000"/>
                  <a:lumOff val="50000"/>
                </a:schemeClr>
              </a:solidFill>
              <a:latin typeface="MS PGothic" panose="020B0600070205080204" pitchFamily="34" charset="-128"/>
              <a:ea typeface="MS PGothic" panose="020B0600070205080204" pitchFamily="34" charset="-128"/>
              <a:cs typeface="Arial" pitchFamily="34" charset="0"/>
            </a:endParaRPr>
          </a:p>
        </p:txBody>
      </p:sp>
      <p:sp>
        <p:nvSpPr>
          <p:cNvPr id="149" name="직사각형 148"/>
          <p:cNvSpPr/>
          <p:nvPr/>
        </p:nvSpPr>
        <p:spPr>
          <a:xfrm flipH="1">
            <a:off x="4556864" y="3451531"/>
            <a:ext cx="4057650" cy="4571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50" name="직사각형 284"/>
          <p:cNvSpPr>
            <a:spLocks noChangeArrowheads="1"/>
          </p:cNvSpPr>
          <p:nvPr/>
        </p:nvSpPr>
        <p:spPr bwMode="auto">
          <a:xfrm>
            <a:off x="5101230" y="3030742"/>
            <a:ext cx="307117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2100" kern="0" smtClean="0">
                <a:solidFill>
                  <a:schemeClr val="tx1">
                    <a:lumMod val="50000"/>
                    <a:lumOff val="50000"/>
                  </a:schemeClr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통신모듈 단말 업체</a:t>
            </a:r>
            <a:endParaRPr kumimoji="0" lang="ja-JP" altLang="en-US" sz="2100" kern="0" dirty="0">
              <a:solidFill>
                <a:schemeClr val="tx1">
                  <a:lumMod val="50000"/>
                  <a:lumOff val="50000"/>
                </a:schemeClr>
              </a:solidFill>
              <a:latin typeface="MS PGothic" panose="020B0600070205080204" pitchFamily="34" charset="-128"/>
              <a:ea typeface="MS PGothic" panose="020B0600070205080204" pitchFamily="34" charset="-128"/>
              <a:cs typeface="Arial" pitchFamily="34" charset="0"/>
            </a:endParaRPr>
          </a:p>
        </p:txBody>
      </p:sp>
      <p:sp>
        <p:nvSpPr>
          <p:cNvPr id="151" name="모서리가 둥근 직사각형 150"/>
          <p:cNvSpPr/>
          <p:nvPr/>
        </p:nvSpPr>
        <p:spPr>
          <a:xfrm flipH="1">
            <a:off x="396871" y="1140170"/>
            <a:ext cx="8217642" cy="329375"/>
          </a:xfrm>
          <a:prstGeom prst="roundRect">
            <a:avLst/>
          </a:prstGeom>
          <a:solidFill>
            <a:schemeClr val="bg1">
              <a:lumMod val="95000"/>
              <a:alpha val="7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IoT </a:t>
            </a:r>
            <a:r>
              <a:rPr kumimoji="0" lang="en-US" altLang="ko-KR" sz="2100" b="1" dirty="0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Device</a:t>
            </a:r>
            <a:r>
              <a:rPr kumimoji="0" lang="en-US" altLang="ko-KR" sz="2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2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Vendor</a:t>
            </a:r>
            <a:endParaRPr kumimoji="0" lang="ko-KR" altLang="en-US" sz="2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107771" y="794"/>
            <a:ext cx="375295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사물인터넷 생태계 구성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6314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직사각형 118"/>
          <p:cNvSpPr/>
          <p:nvPr/>
        </p:nvSpPr>
        <p:spPr>
          <a:xfrm flipH="1">
            <a:off x="6635749" y="1642799"/>
            <a:ext cx="1970087" cy="769162"/>
          </a:xfrm>
          <a:prstGeom prst="rect">
            <a:avLst/>
          </a:prstGeom>
          <a:solidFill>
            <a:schemeClr val="bg1">
              <a:alpha val="70000"/>
            </a:schemeClr>
          </a:solidFill>
          <a:ln w="31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서비스</a:t>
            </a:r>
            <a:endParaRPr kumimoji="0"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78" name="직사각형 77"/>
          <p:cNvSpPr/>
          <p:nvPr/>
        </p:nvSpPr>
        <p:spPr>
          <a:xfrm flipH="1">
            <a:off x="396871" y="1642799"/>
            <a:ext cx="4032896" cy="769161"/>
          </a:xfrm>
          <a:prstGeom prst="rect">
            <a:avLst/>
          </a:prstGeom>
          <a:solidFill>
            <a:schemeClr val="bg1">
              <a:alpha val="70000"/>
            </a:schemeClr>
          </a:solidFill>
          <a:ln w="31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플랫폼</a:t>
            </a:r>
            <a:endParaRPr kumimoji="0"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86" name="직사각형 85"/>
          <p:cNvSpPr/>
          <p:nvPr/>
        </p:nvSpPr>
        <p:spPr>
          <a:xfrm flipH="1">
            <a:off x="396874" y="3212976"/>
            <a:ext cx="4044950" cy="22890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90" name="직사각형 284"/>
          <p:cNvSpPr>
            <a:spLocks noChangeArrowheads="1"/>
          </p:cNvSpPr>
          <p:nvPr/>
        </p:nvSpPr>
        <p:spPr bwMode="auto">
          <a:xfrm>
            <a:off x="404812" y="2646398"/>
            <a:ext cx="40036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b="1" kern="0" dirty="0" smtClean="0">
                <a:solidFill>
                  <a:srgbClr val="95C921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IoT</a:t>
            </a:r>
            <a:r>
              <a:rPr kumimoji="0" lang="ko-KR" altLang="en-US" sz="1400" b="1" kern="0" dirty="0" smtClean="0">
                <a:solidFill>
                  <a:srgbClr val="95C921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플랫폼 </a:t>
            </a:r>
            <a:r>
              <a:rPr kumimoji="0" lang="en-US" altLang="ko-KR" sz="1400" b="1" kern="0" dirty="0" smtClean="0">
                <a:solidFill>
                  <a:srgbClr val="95C921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S/W, </a:t>
            </a:r>
            <a:r>
              <a:rPr kumimoji="0" lang="ko-KR" altLang="en-US" sz="1400" b="1" kern="0" dirty="0" smtClean="0">
                <a:solidFill>
                  <a:srgbClr val="95C921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관리솔루션</a:t>
            </a:r>
            <a:endParaRPr kumimoji="0" lang="ja-JP" altLang="en-US" sz="1400" b="1" kern="0" dirty="0">
              <a:solidFill>
                <a:srgbClr val="95C921"/>
              </a:solidFill>
              <a:latin typeface="MS PGothic" panose="020B0600070205080204" pitchFamily="34" charset="-128"/>
              <a:ea typeface="MS PGothic" panose="020B0600070205080204" pitchFamily="34" charset="-128"/>
              <a:cs typeface="Arial" pitchFamily="34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96871" y="2506698"/>
            <a:ext cx="4021414" cy="568325"/>
            <a:chOff x="2363787" y="2700985"/>
            <a:chExt cx="2054498" cy="568325"/>
          </a:xfrm>
        </p:grpSpPr>
        <p:cxnSp>
          <p:nvCxnSpPr>
            <p:cNvPr id="91" name="직선 연결선 90"/>
            <p:cNvCxnSpPr/>
            <p:nvPr/>
          </p:nvCxnSpPr>
          <p:spPr>
            <a:xfrm flipH="1">
              <a:off x="2363787" y="2700985"/>
              <a:ext cx="2054498" cy="0"/>
            </a:xfrm>
            <a:prstGeom prst="line">
              <a:avLst/>
            </a:prstGeom>
            <a:ln w="63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 91"/>
            <p:cNvCxnSpPr/>
            <p:nvPr/>
          </p:nvCxnSpPr>
          <p:spPr>
            <a:xfrm flipH="1">
              <a:off x="2363787" y="3269310"/>
              <a:ext cx="2054498" cy="0"/>
            </a:xfrm>
            <a:prstGeom prst="line">
              <a:avLst/>
            </a:prstGeom>
            <a:ln w="63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직사각형 93"/>
          <p:cNvSpPr/>
          <p:nvPr/>
        </p:nvSpPr>
        <p:spPr>
          <a:xfrm flipH="1">
            <a:off x="396874" y="1642798"/>
            <a:ext cx="4032896" cy="4603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320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08" name="직사각형 107"/>
          <p:cNvSpPr/>
          <p:nvPr/>
        </p:nvSpPr>
        <p:spPr>
          <a:xfrm flipH="1">
            <a:off x="4571999" y="1642799"/>
            <a:ext cx="1970087" cy="769162"/>
          </a:xfrm>
          <a:prstGeom prst="rect">
            <a:avLst/>
          </a:prstGeom>
          <a:solidFill>
            <a:schemeClr val="bg1">
              <a:alpha val="70000"/>
            </a:schemeClr>
          </a:solidFill>
          <a:ln w="31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통신</a:t>
            </a:r>
            <a:endParaRPr kumimoji="0" lang="ko-KR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09" name="직사각형 108"/>
          <p:cNvSpPr/>
          <p:nvPr/>
        </p:nvSpPr>
        <p:spPr>
          <a:xfrm flipH="1">
            <a:off x="4571999" y="3212976"/>
            <a:ext cx="1952626" cy="228901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13" name="직사각형 330"/>
          <p:cNvSpPr>
            <a:spLocks noChangeArrowheads="1"/>
          </p:cNvSpPr>
          <p:nvPr/>
        </p:nvSpPr>
        <p:spPr bwMode="auto">
          <a:xfrm>
            <a:off x="4570412" y="2646398"/>
            <a:ext cx="19542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400" b="1" kern="0" dirty="0" smtClean="0">
                <a:solidFill>
                  <a:srgbClr val="00B0F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유무선 네트워크</a:t>
            </a:r>
            <a:endParaRPr kumimoji="0" lang="ja-JP" altLang="en-US" sz="1400" b="1" kern="0" dirty="0">
              <a:solidFill>
                <a:srgbClr val="00B0F0"/>
              </a:solidFill>
              <a:latin typeface="MS PGothic" panose="020B0600070205080204" pitchFamily="34" charset="-128"/>
              <a:ea typeface="MS PGothic" panose="020B0600070205080204" pitchFamily="34" charset="-128"/>
              <a:cs typeface="Arial" pitchFamily="34" charset="0"/>
            </a:endParaRPr>
          </a:p>
        </p:txBody>
      </p:sp>
      <p:cxnSp>
        <p:nvCxnSpPr>
          <p:cNvPr id="114" name="직선 연결선 113"/>
          <p:cNvCxnSpPr/>
          <p:nvPr/>
        </p:nvCxnSpPr>
        <p:spPr>
          <a:xfrm>
            <a:off x="4575175" y="2506698"/>
            <a:ext cx="1962150" cy="0"/>
          </a:xfrm>
          <a:prstGeom prst="line">
            <a:avLst/>
          </a:prstGeom>
          <a:ln w="63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직사각형 116"/>
          <p:cNvSpPr/>
          <p:nvPr/>
        </p:nvSpPr>
        <p:spPr>
          <a:xfrm flipH="1">
            <a:off x="4572000" y="1642798"/>
            <a:ext cx="1970087" cy="4603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320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24" name="직사각형 347"/>
          <p:cNvSpPr>
            <a:spLocks noChangeArrowheads="1"/>
          </p:cNvSpPr>
          <p:nvPr/>
        </p:nvSpPr>
        <p:spPr bwMode="auto">
          <a:xfrm>
            <a:off x="6651625" y="2646398"/>
            <a:ext cx="19542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b="1" kern="0" dirty="0" smtClean="0">
                <a:solidFill>
                  <a:srgbClr val="2C9F9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IoT </a:t>
            </a:r>
            <a:r>
              <a:rPr kumimoji="0" lang="ko-KR" altLang="en-US" sz="1400" b="1" kern="0" dirty="0" smtClean="0">
                <a:solidFill>
                  <a:srgbClr val="2C9F90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서비스</a:t>
            </a:r>
            <a:endParaRPr kumimoji="0" lang="ja-JP" altLang="en-US" sz="1400" b="1" kern="0" dirty="0">
              <a:solidFill>
                <a:srgbClr val="2C9F90"/>
              </a:solidFill>
              <a:latin typeface="MS PGothic" panose="020B0600070205080204" pitchFamily="34" charset="-128"/>
              <a:ea typeface="MS PGothic" panose="020B0600070205080204" pitchFamily="34" charset="-128"/>
              <a:cs typeface="Arial" pitchFamily="34" charset="0"/>
            </a:endParaRPr>
          </a:p>
        </p:txBody>
      </p:sp>
      <p:cxnSp>
        <p:nvCxnSpPr>
          <p:cNvPr id="125" name="직선 연결선 124"/>
          <p:cNvCxnSpPr/>
          <p:nvPr/>
        </p:nvCxnSpPr>
        <p:spPr>
          <a:xfrm>
            <a:off x="6640512" y="2506698"/>
            <a:ext cx="1962150" cy="0"/>
          </a:xfrm>
          <a:prstGeom prst="line">
            <a:avLst/>
          </a:prstGeom>
          <a:ln w="63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직사각형 127"/>
          <p:cNvSpPr/>
          <p:nvPr/>
        </p:nvSpPr>
        <p:spPr>
          <a:xfrm flipH="1">
            <a:off x="6635750" y="1642798"/>
            <a:ext cx="1970087" cy="4603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320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404811" y="3356744"/>
            <a:ext cx="402495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IBM, Cisco, </a:t>
            </a:r>
            <a:r>
              <a:rPr lang="en-US" altLang="ko-KR" sz="1600" dirty="0" smtClean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Oracle, Google</a:t>
            </a:r>
            <a:r>
              <a:rPr lang="en-US" altLang="ko-KR" sz="1600" dirty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Axeda</a:t>
            </a:r>
            <a:r>
              <a:rPr lang="en-US" altLang="ko-KR" sz="1600" dirty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, AT&amp;T,</a:t>
            </a:r>
          </a:p>
          <a:p>
            <a:pPr lvl="0" algn="ctr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SKT, KT, LGU+, </a:t>
            </a:r>
            <a:r>
              <a:rPr lang="en-US" altLang="ko-KR" sz="1600" dirty="0" smtClean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LG CNS</a:t>
            </a:r>
            <a:r>
              <a:rPr lang="en-US" altLang="ko-KR" sz="1600" dirty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멜퍼</a:t>
            </a:r>
            <a:r>
              <a:rPr lang="en-US" altLang="ko-KR" sz="1600" dirty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페타리</a:t>
            </a:r>
            <a:r>
              <a:rPr lang="en-US" altLang="ko-KR" sz="1600" dirty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,</a:t>
            </a:r>
          </a:p>
          <a:p>
            <a:pPr lvl="0" algn="ctr">
              <a:lnSpc>
                <a:spcPct val="150000"/>
              </a:lnSpc>
            </a:pPr>
            <a:r>
              <a:rPr lang="ko-KR" altLang="en-US" sz="1600" dirty="0" err="1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브레인넷</a:t>
            </a:r>
            <a:r>
              <a:rPr lang="en-US" altLang="ko-KR" sz="1600" dirty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인사이드 </a:t>
            </a:r>
            <a:r>
              <a:rPr lang="en-US" altLang="ko-KR" sz="1600" dirty="0" smtClean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M2M</a:t>
            </a:r>
            <a:r>
              <a:rPr lang="en-US" altLang="ko-KR" sz="1600" dirty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, CTRI, </a:t>
            </a:r>
            <a:r>
              <a:rPr lang="ko-KR" altLang="en-US" sz="1600" dirty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한국전력</a:t>
            </a:r>
            <a:r>
              <a:rPr lang="en-US" altLang="ko-KR" sz="1600" dirty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,</a:t>
            </a:r>
          </a:p>
          <a:p>
            <a:pPr lvl="0" algn="ctr"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한국도로공사</a:t>
            </a:r>
            <a:r>
              <a:rPr lang="en-US" altLang="ko-KR" sz="1600" dirty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현대자동차</a:t>
            </a:r>
            <a:r>
              <a:rPr lang="en-US" altLang="ko-KR" sz="1600" dirty="0" smtClean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삼성</a:t>
            </a:r>
            <a:r>
              <a:rPr lang="en-US" altLang="ko-KR" sz="1600" dirty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SDS, </a:t>
            </a:r>
          </a:p>
          <a:p>
            <a:pPr lvl="0" algn="ctr">
              <a:lnSpc>
                <a:spcPct val="150000"/>
              </a:lnSpc>
            </a:pPr>
            <a:r>
              <a:rPr lang="ko-KR" altLang="en-US" sz="1600" dirty="0" err="1" smtClean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포스코</a:t>
            </a:r>
            <a:r>
              <a:rPr lang="ko-KR" altLang="en-US" sz="1600" dirty="0" smtClean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ICT</a:t>
            </a:r>
            <a:r>
              <a:rPr lang="en-US" altLang="ko-KR" sz="1600" dirty="0" smtClean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삼성</a:t>
            </a:r>
            <a:r>
              <a:rPr lang="en-US" altLang="ko-KR" sz="1600" dirty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, LG </a:t>
            </a:r>
            <a:r>
              <a:rPr lang="ko-KR" altLang="en-US" sz="1600" dirty="0">
                <a:solidFill>
                  <a:schemeClr val="bg1"/>
                </a:solidFill>
                <a:latin typeface="MS PGothic" panose="020B0600070205080204" pitchFamily="34" charset="-128"/>
                <a:ea typeface="MS PGothic" panose="020B0600070205080204" pitchFamily="34" charset="-128"/>
                <a:cs typeface="Arial" pitchFamily="34" charset="0"/>
              </a:rPr>
              <a:t>등</a:t>
            </a:r>
            <a:endParaRPr lang="ko-KR" altLang="en-US" sz="1600" dirty="0">
              <a:solidFill>
                <a:schemeClr val="bg1"/>
              </a:solidFill>
              <a:latin typeface="MS PGothic" panose="020B0600070205080204" pitchFamily="34" charset="-128"/>
              <a:cs typeface="Arial" pitchFamily="34" charset="0"/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4668262" y="3524981"/>
            <a:ext cx="1758512" cy="1665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Sprint, T-Mobile,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BT, AT&amp;T, Verizon,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Vodafone, NTT,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China Mobile, SKT,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KT, LGU+ </a:t>
            </a:r>
            <a:r>
              <a:rPr lang="ko-KR" altLang="en-US" sz="1400" dirty="0">
                <a:solidFill>
                  <a:schemeClr val="bg1"/>
                </a:solidFill>
              </a:rPr>
              <a:t>등</a:t>
            </a:r>
            <a:endParaRPr lang="ko-KR" altLang="en-US" sz="1400" dirty="0">
              <a:solidFill>
                <a:schemeClr val="bg1"/>
              </a:solidFill>
              <a:latin typeface="MS PGothic" panose="020B0600070205080204" pitchFamily="34" charset="-128"/>
              <a:cs typeface="Arial" pitchFamily="34" charset="0"/>
            </a:endParaRPr>
          </a:p>
        </p:txBody>
      </p:sp>
      <p:sp>
        <p:nvSpPr>
          <p:cNvPr id="151" name="모서리가 둥근 직사각형 150"/>
          <p:cNvSpPr/>
          <p:nvPr/>
        </p:nvSpPr>
        <p:spPr>
          <a:xfrm flipH="1">
            <a:off x="396871" y="1218489"/>
            <a:ext cx="8217642" cy="329375"/>
          </a:xfrm>
          <a:prstGeom prst="roundRect">
            <a:avLst/>
          </a:prstGeom>
          <a:solidFill>
            <a:schemeClr val="bg1">
              <a:lumMod val="95000"/>
              <a:alpha val="70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IoT </a:t>
            </a:r>
            <a:r>
              <a:rPr kumimoji="0" lang="en-US" altLang="ko-KR" sz="2100" b="1" dirty="0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Service</a:t>
            </a:r>
            <a:r>
              <a:rPr kumimoji="0" lang="en-US" altLang="ko-KR" sz="2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</a:t>
            </a:r>
            <a:r>
              <a:rPr lang="en-US" altLang="ko-KR" sz="2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Vendor</a:t>
            </a:r>
            <a:endParaRPr kumimoji="0" lang="ko-KR" altLang="en-US" sz="21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4575175" y="3075023"/>
            <a:ext cx="1962150" cy="0"/>
          </a:xfrm>
          <a:prstGeom prst="line">
            <a:avLst/>
          </a:prstGeom>
          <a:ln w="63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6640512" y="3075023"/>
            <a:ext cx="1962150" cy="0"/>
          </a:xfrm>
          <a:prstGeom prst="line">
            <a:avLst/>
          </a:prstGeom>
          <a:ln w="63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 flipH="1">
            <a:off x="6635749" y="3212976"/>
            <a:ext cx="1952626" cy="228901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6651625" y="3261031"/>
            <a:ext cx="1839693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00" dirty="0">
                <a:solidFill>
                  <a:schemeClr val="bg1"/>
                </a:solidFill>
              </a:rPr>
              <a:t>Sprint, T-Mobile, </a:t>
            </a:r>
            <a:r>
              <a:rPr lang="en-US" altLang="ko-KR" sz="1300" dirty="0" smtClean="0">
                <a:solidFill>
                  <a:schemeClr val="bg1"/>
                </a:solidFill>
              </a:rPr>
              <a:t>BT, AT&amp;T</a:t>
            </a:r>
            <a:r>
              <a:rPr lang="en-US" altLang="ko-KR" sz="1300" dirty="0">
                <a:solidFill>
                  <a:schemeClr val="bg1"/>
                </a:solidFill>
              </a:rPr>
              <a:t>, Verizon, </a:t>
            </a:r>
            <a:r>
              <a:rPr lang="en-US" altLang="ko-KR" sz="1300" dirty="0" smtClean="0">
                <a:solidFill>
                  <a:schemeClr val="bg1"/>
                </a:solidFill>
              </a:rPr>
              <a:t>Vodafone, </a:t>
            </a:r>
            <a:r>
              <a:rPr lang="en-US" altLang="ko-KR" sz="1300" dirty="0" err="1" smtClean="0">
                <a:solidFill>
                  <a:schemeClr val="bg1"/>
                </a:solidFill>
              </a:rPr>
              <a:t>crossBridge</a:t>
            </a:r>
            <a:r>
              <a:rPr lang="en-US" altLang="ko-KR" sz="1300" dirty="0">
                <a:solidFill>
                  <a:schemeClr val="bg1"/>
                </a:solidFill>
              </a:rPr>
              <a:t>, </a:t>
            </a:r>
            <a:r>
              <a:rPr lang="en-US" altLang="ko-KR" sz="1300" dirty="0" err="1" smtClean="0">
                <a:solidFill>
                  <a:schemeClr val="bg1"/>
                </a:solidFill>
              </a:rPr>
              <a:t>Numerex</a:t>
            </a:r>
            <a:r>
              <a:rPr lang="en-US" altLang="ko-KR" sz="1300" dirty="0" smtClean="0">
                <a:solidFill>
                  <a:schemeClr val="bg1"/>
                </a:solidFill>
              </a:rPr>
              <a:t>, KORE</a:t>
            </a:r>
            <a:r>
              <a:rPr lang="en-US" altLang="ko-KR" sz="1300" dirty="0">
                <a:solidFill>
                  <a:schemeClr val="bg1"/>
                </a:solidFill>
              </a:rPr>
              <a:t>, </a:t>
            </a:r>
            <a:r>
              <a:rPr lang="ko-KR" altLang="en-US" sz="1300" dirty="0">
                <a:solidFill>
                  <a:schemeClr val="bg1"/>
                </a:solidFill>
              </a:rPr>
              <a:t>한국전력</a:t>
            </a:r>
            <a:r>
              <a:rPr lang="en-US" altLang="ko-KR" sz="1300" dirty="0" smtClean="0">
                <a:solidFill>
                  <a:schemeClr val="bg1"/>
                </a:solidFill>
              </a:rPr>
              <a:t>, </a:t>
            </a:r>
            <a:r>
              <a:rPr lang="ko-KR" altLang="en-US" sz="1300" dirty="0" smtClean="0">
                <a:solidFill>
                  <a:schemeClr val="bg1"/>
                </a:solidFill>
              </a:rPr>
              <a:t>한국도로공사</a:t>
            </a:r>
            <a:r>
              <a:rPr lang="en-US" altLang="ko-KR" sz="1300" dirty="0">
                <a:solidFill>
                  <a:schemeClr val="bg1"/>
                </a:solidFill>
              </a:rPr>
              <a:t>, </a:t>
            </a:r>
            <a:r>
              <a:rPr lang="ko-KR" altLang="en-US" sz="1300" dirty="0" smtClean="0">
                <a:solidFill>
                  <a:schemeClr val="bg1"/>
                </a:solidFill>
              </a:rPr>
              <a:t>삼성</a:t>
            </a:r>
            <a:r>
              <a:rPr lang="en-US" altLang="ko-KR" sz="1300" dirty="0">
                <a:solidFill>
                  <a:schemeClr val="bg1"/>
                </a:solidFill>
              </a:rPr>
              <a:t>SDS, </a:t>
            </a:r>
            <a:endParaRPr lang="en-US" altLang="ko-KR" sz="1300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 err="1" smtClean="0">
                <a:solidFill>
                  <a:schemeClr val="bg1"/>
                </a:solidFill>
              </a:rPr>
              <a:t>포스코</a:t>
            </a:r>
            <a:r>
              <a:rPr lang="ko-KR" altLang="en-US" sz="1300" dirty="0" smtClean="0">
                <a:solidFill>
                  <a:schemeClr val="bg1"/>
                </a:solidFill>
              </a:rPr>
              <a:t> </a:t>
            </a:r>
            <a:r>
              <a:rPr lang="en-US" altLang="ko-KR" sz="1300" dirty="0">
                <a:solidFill>
                  <a:schemeClr val="bg1"/>
                </a:solidFill>
              </a:rPr>
              <a:t>ICT, </a:t>
            </a:r>
            <a:r>
              <a:rPr lang="ko-KR" altLang="en-US" sz="1300" dirty="0">
                <a:solidFill>
                  <a:schemeClr val="bg1"/>
                </a:solidFill>
              </a:rPr>
              <a:t>삼성</a:t>
            </a:r>
            <a:r>
              <a:rPr lang="en-US" altLang="ko-KR" sz="1300" dirty="0" smtClean="0">
                <a:solidFill>
                  <a:schemeClr val="bg1"/>
                </a:solidFill>
              </a:rPr>
              <a:t>,LG</a:t>
            </a:r>
            <a:endParaRPr lang="ko-KR" altLang="en-US" sz="1300" dirty="0">
              <a:solidFill>
                <a:schemeClr val="bg1"/>
              </a:solidFill>
              <a:latin typeface="MS PGothic" panose="020B0600070205080204" pitchFamily="34" charset="-128"/>
              <a:cs typeface="Arial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7771" y="794"/>
            <a:ext cx="375295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600" dirty="0" smtClean="0">
                <a:solidFill>
                  <a:schemeClr val="bg1"/>
                </a:solidFill>
                <a:latin typeface="+mn-ea"/>
              </a:rPr>
              <a:t>사물인터넷 생태계 구성</a:t>
            </a:r>
            <a:endParaRPr lang="ko-KR" altLang="en-US" sz="26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0332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1980</TotalTime>
  <Words>3961</Words>
  <Application>Microsoft Office PowerPoint</Application>
  <PresentationFormat>화면 슬라이드 쇼(4:3)</PresentationFormat>
  <Paragraphs>473</Paragraphs>
  <Slides>56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4" baseType="lpstr">
      <vt:lpstr>Arial Unicode MS</vt:lpstr>
      <vt:lpstr>HY견고딕</vt:lpstr>
      <vt:lpstr>HY헤드라인M</vt:lpstr>
      <vt:lpstr>MS PGothic</vt:lpstr>
      <vt:lpstr>맑은 고딕</vt:lpstr>
      <vt:lpstr>Arial</vt:lpstr>
      <vt:lpstr>Trebuchet MS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hello</dc:creator>
  <cp:lastModifiedBy>노 태상</cp:lastModifiedBy>
  <cp:revision>128</cp:revision>
  <cp:lastPrinted>2015-07-13T04:23:27Z</cp:lastPrinted>
  <dcterms:created xsi:type="dcterms:W3CDTF">2015-07-13T03:48:20Z</dcterms:created>
  <dcterms:modified xsi:type="dcterms:W3CDTF">2018-10-23T23:51:00Z</dcterms:modified>
</cp:coreProperties>
</file>